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7" r:id="rId1"/>
  </p:sldMasterIdLst>
  <p:notesMasterIdLst>
    <p:notesMasterId r:id="rId22"/>
  </p:notesMasterIdLst>
  <p:handoutMasterIdLst>
    <p:handoutMasterId r:id="rId23"/>
  </p:handoutMasterIdLst>
  <p:sldIdLst>
    <p:sldId id="279" r:id="rId2"/>
    <p:sldId id="280" r:id="rId3"/>
    <p:sldId id="275" r:id="rId4"/>
    <p:sldId id="274" r:id="rId5"/>
    <p:sldId id="282" r:id="rId6"/>
    <p:sldId id="281" r:id="rId7"/>
    <p:sldId id="278" r:id="rId8"/>
    <p:sldId id="277" r:id="rId9"/>
    <p:sldId id="285" r:id="rId10"/>
    <p:sldId id="283" r:id="rId11"/>
    <p:sldId id="267" r:id="rId12"/>
    <p:sldId id="276" r:id="rId13"/>
    <p:sldId id="284" r:id="rId14"/>
    <p:sldId id="287" r:id="rId15"/>
    <p:sldId id="271" r:id="rId16"/>
    <p:sldId id="288" r:id="rId17"/>
    <p:sldId id="269" r:id="rId18"/>
    <p:sldId id="289" r:id="rId19"/>
    <p:sldId id="286" r:id="rId20"/>
    <p:sldId id="26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frameSlides="1"/>
  <p:clrMru>
    <a:srgbClr val="C06E0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166" d="100"/>
          <a:sy n="166" d="100"/>
        </p:scale>
        <p:origin x="-120" y="-44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17D6764-FE0C-434F-B8C0-5343E5DD2466}" type="datetimeFigureOut">
              <a:rPr lang="en-US" smtClean="0"/>
              <a:t>5/3/12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D3A0B46-4C48-034E-AD6B-B328CFB3729E}" type="slidenum">
              <a:rPr lang="en-US" smtClean="0"/>
              <a:t>‹#›</a:t>
            </a:fld>
            <a:endParaRPr lang="en-US"/>
          </a:p>
        </p:txBody>
      </p:sp>
    </p:spTree>
    <p:extLst>
      <p:ext uri="{BB962C8B-B14F-4D97-AF65-F5344CB8AC3E}">
        <p14:creationId xmlns:p14="http://schemas.microsoft.com/office/powerpoint/2010/main" val="4224613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2820BC-A7AC-6F46-B62E-86C8757BCD6C}" type="datetimeFigureOut">
              <a:rPr lang="en-US" smtClean="0"/>
              <a:t>5/3/12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20A233-284C-FC41-BCF7-58F3E9BE112C}" type="slidenum">
              <a:rPr lang="en-US" smtClean="0"/>
              <a:t>‹#›</a:t>
            </a:fld>
            <a:endParaRPr lang="en-US"/>
          </a:p>
        </p:txBody>
      </p:sp>
    </p:spTree>
    <p:extLst>
      <p:ext uri="{BB962C8B-B14F-4D97-AF65-F5344CB8AC3E}">
        <p14:creationId xmlns:p14="http://schemas.microsoft.com/office/powerpoint/2010/main" val="28284787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Surveys being review,  Devices ordered NOVA</a:t>
            </a:r>
            <a:r>
              <a:rPr lang="en-US" sz="1600" baseline="0" dirty="0" smtClean="0"/>
              <a:t> 7, NOVA 10, </a:t>
            </a:r>
            <a:r>
              <a:rPr lang="en-US" sz="1600" baseline="0" dirty="0" err="1" smtClean="0"/>
              <a:t>Improv</a:t>
            </a:r>
            <a:r>
              <a:rPr lang="en-US" sz="1600" baseline="0" dirty="0" smtClean="0"/>
              <a:t>,</a:t>
            </a:r>
            <a:endParaRPr lang="en-US" sz="1600" dirty="0"/>
          </a:p>
        </p:txBody>
      </p:sp>
      <p:sp>
        <p:nvSpPr>
          <p:cNvPr id="4" name="Slide Number Placeholder 3"/>
          <p:cNvSpPr>
            <a:spLocks noGrp="1"/>
          </p:cNvSpPr>
          <p:nvPr>
            <p:ph type="sldNum" sz="quarter" idx="10"/>
          </p:nvPr>
        </p:nvSpPr>
        <p:spPr/>
        <p:txBody>
          <a:bodyPr/>
          <a:lstStyle/>
          <a:p>
            <a:fld id="{9120A233-284C-FC41-BCF7-58F3E9BE112C}" type="slidenum">
              <a:rPr lang="en-US" smtClean="0"/>
              <a:t>3</a:t>
            </a:fld>
            <a:endParaRPr lang="en-US"/>
          </a:p>
        </p:txBody>
      </p:sp>
    </p:spTree>
    <p:extLst>
      <p:ext uri="{BB962C8B-B14F-4D97-AF65-F5344CB8AC3E}">
        <p14:creationId xmlns:p14="http://schemas.microsoft.com/office/powerpoint/2010/main" val="3951393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NOVA Chat</a:t>
            </a:r>
            <a:r>
              <a:rPr lang="en-US" baseline="0" dirty="0" smtClean="0"/>
              <a:t> 7 &amp; 10, </a:t>
            </a:r>
            <a:r>
              <a:rPr lang="en-US" baseline="0" dirty="0" err="1" smtClean="0"/>
              <a:t>Improv</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20A233-284C-FC41-BCF7-58F3E9BE112C}" type="slidenum">
              <a:rPr lang="en-US" smtClean="0"/>
              <a:t>4</a:t>
            </a:fld>
            <a:endParaRPr lang="en-US"/>
          </a:p>
        </p:txBody>
      </p:sp>
    </p:spTree>
    <p:extLst>
      <p:ext uri="{BB962C8B-B14F-4D97-AF65-F5344CB8AC3E}">
        <p14:creationId xmlns:p14="http://schemas.microsoft.com/office/powerpoint/2010/main" val="862775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a:t>
            </a:r>
            <a:r>
              <a:rPr lang="en-US" baseline="0" dirty="0" smtClean="0"/>
              <a:t> on state survey of needed professional development</a:t>
            </a:r>
          </a:p>
          <a:p>
            <a:r>
              <a:rPr lang="en-US" baseline="0" dirty="0" smtClean="0"/>
              <a:t>PIXON will be in Brevard area</a:t>
            </a:r>
            <a:endParaRPr lang="en-US" dirty="0"/>
          </a:p>
        </p:txBody>
      </p:sp>
      <p:sp>
        <p:nvSpPr>
          <p:cNvPr id="4" name="Slide Number Placeholder 3"/>
          <p:cNvSpPr>
            <a:spLocks noGrp="1"/>
          </p:cNvSpPr>
          <p:nvPr>
            <p:ph type="sldNum" sz="quarter" idx="10"/>
          </p:nvPr>
        </p:nvSpPr>
        <p:spPr/>
        <p:txBody>
          <a:bodyPr/>
          <a:lstStyle/>
          <a:p>
            <a:fld id="{9120A233-284C-FC41-BCF7-58F3E9BE112C}" type="slidenum">
              <a:rPr lang="en-US" smtClean="0"/>
              <a:t>6</a:t>
            </a:fld>
            <a:endParaRPr lang="en-US"/>
          </a:p>
        </p:txBody>
      </p:sp>
    </p:spTree>
    <p:extLst>
      <p:ext uri="{BB962C8B-B14F-4D97-AF65-F5344CB8AC3E}">
        <p14:creationId xmlns:p14="http://schemas.microsoft.com/office/powerpoint/2010/main" val="2903927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Wedinar</a:t>
            </a:r>
            <a:r>
              <a:rPr lang="en-US" baseline="0" dirty="0" smtClean="0"/>
              <a:t> up on DJ site   </a:t>
            </a:r>
            <a:endParaRPr lang="en-US" dirty="0"/>
          </a:p>
        </p:txBody>
      </p:sp>
      <p:sp>
        <p:nvSpPr>
          <p:cNvPr id="4" name="Slide Number Placeholder 3"/>
          <p:cNvSpPr>
            <a:spLocks noGrp="1"/>
          </p:cNvSpPr>
          <p:nvPr>
            <p:ph type="sldNum" sz="quarter" idx="10"/>
          </p:nvPr>
        </p:nvSpPr>
        <p:spPr/>
        <p:txBody>
          <a:bodyPr/>
          <a:lstStyle/>
          <a:p>
            <a:fld id="{9120A233-284C-FC41-BCF7-58F3E9BE112C}" type="slidenum">
              <a:rPr lang="en-US" smtClean="0"/>
              <a:t>8</a:t>
            </a:fld>
            <a:endParaRPr lang="en-US"/>
          </a:p>
        </p:txBody>
      </p:sp>
    </p:spTree>
    <p:extLst>
      <p:ext uri="{BB962C8B-B14F-4D97-AF65-F5344CB8AC3E}">
        <p14:creationId xmlns:p14="http://schemas.microsoft.com/office/powerpoint/2010/main" val="4198083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BA1CFD-BFF0-48BC-9BA5-4974D7A6AB15}" type="datetimeFigureOut">
              <a:rPr lang="en-US" smtClean="0"/>
              <a:t>5/3/12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B4D430-AA5C-B349-82FC-A779A373592F}" type="datetimeFigureOut">
              <a:rPr lang="en-US" smtClean="0"/>
              <a:t>5/3/12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FAA3D-ABC5-3845-9269-0D14D277C152}"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4D430-AA5C-B349-82FC-A779A373592F}" type="datetimeFigureOut">
              <a:rPr lang="en-US" smtClean="0"/>
              <a:t>5/3/12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FAA3D-ABC5-3845-9269-0D14D277C152}"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FB4D430-AA5C-B349-82FC-A779A373592F}" type="datetimeFigureOut">
              <a:rPr lang="en-US" smtClean="0"/>
              <a:t>5/3/12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1FAA3D-ABC5-3845-9269-0D14D277C152}"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t>5/3/12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FB4D430-AA5C-B349-82FC-A779A373592F}" type="datetimeFigureOut">
              <a:rPr lang="en-US" smtClean="0"/>
              <a:t>5/3/12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FAA3D-ABC5-3845-9269-0D14D277C152}"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4D430-AA5C-B349-82FC-A779A373592F}" type="datetimeFigureOut">
              <a:rPr lang="en-US" smtClean="0"/>
              <a:t>5/3/12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1FAA3D-ABC5-3845-9269-0D14D277C152}"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4D430-AA5C-B349-82FC-A779A373592F}" type="datetimeFigureOut">
              <a:rPr lang="en-US" smtClean="0"/>
              <a:t>5/3/12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1FAA3D-ABC5-3845-9269-0D14D277C152}"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4D430-AA5C-B349-82FC-A779A373592F}" type="datetimeFigureOut">
              <a:rPr lang="en-US" smtClean="0"/>
              <a:t>5/3/12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1FAA3D-ABC5-3845-9269-0D14D277C152}"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4D430-AA5C-B349-82FC-A779A373592F}" type="datetimeFigureOut">
              <a:rPr lang="en-US" smtClean="0"/>
              <a:t>5/3/12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FAA3D-ABC5-3845-9269-0D14D277C152}"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4D430-AA5C-B349-82FC-A779A373592F}" type="datetimeFigureOut">
              <a:rPr lang="en-US" smtClean="0"/>
              <a:t>5/3/12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1FAA3D-ABC5-3845-9269-0D14D277C152}"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FB4D430-AA5C-B349-82FC-A779A373592F}" type="datetimeFigureOut">
              <a:rPr lang="en-US" smtClean="0"/>
              <a:t>5/3/12</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81FAA3D-ABC5-3845-9269-0D14D277C1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iming>
    <p:tnLst>
      <p:par>
        <p:cTn xmlns:p14="http://schemas.microsoft.com/office/powerpoint/2010/mai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3.gotomeeting.com/join/13244094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tupdates.wikispaces.com/" TargetMode="External"/><Relationship Id="rId3" Type="http://schemas.openxmlformats.org/officeDocument/2006/relationships/hyperlink" Target="http://www.fdlrs.org/docs/ent2010web.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urveymonkey.com/s/L6QC32Z" TargetMode="Externa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igo.com/" TargetMode="External"/><Relationship Id="rId3" Type="http://schemas.openxmlformats.org/officeDocument/2006/relationships/hyperlink" Target="http://appitic.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janetgood/Dropbox/FCAT/CBTAccomm%20copy.pdf" TargetMode="External"/><Relationship Id="rId3" Type="http://schemas.openxmlformats.org/officeDocument/2006/relationships/image" Target="../media/image1.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3916" y="284159"/>
            <a:ext cx="3623014" cy="1143000"/>
          </a:xfrm>
        </p:spPr>
        <p:txBody>
          <a:bodyPr>
            <a:normAutofit/>
          </a:bodyPr>
          <a:lstStyle/>
          <a:p>
            <a:pPr marL="0" indent="0">
              <a:buNone/>
            </a:pPr>
            <a:r>
              <a:rPr lang="en-US" dirty="0" smtClean="0">
                <a:latin typeface="Noteworthy Light"/>
                <a:cs typeface="Noteworthy Light"/>
              </a:rPr>
              <a:t>Region 3</a:t>
            </a:r>
            <a:endParaRPr lang="en-US" dirty="0">
              <a:latin typeface="Noteworthy Light"/>
              <a:cs typeface="Noteworthy Light"/>
            </a:endParaRPr>
          </a:p>
        </p:txBody>
      </p:sp>
      <p:sp>
        <p:nvSpPr>
          <p:cNvPr id="6" name="Content Placeholder 5"/>
          <p:cNvSpPr>
            <a:spLocks noGrp="1"/>
          </p:cNvSpPr>
          <p:nvPr>
            <p:ph sz="quarter" idx="13"/>
          </p:nvPr>
        </p:nvSpPr>
        <p:spPr>
          <a:xfrm>
            <a:off x="1288510" y="2077079"/>
            <a:ext cx="6400800" cy="4582220"/>
          </a:xfrm>
        </p:spPr>
        <p:txBody>
          <a:bodyPr/>
          <a:lstStyle/>
          <a:p>
            <a:pPr marL="45720" indent="0" algn="ctr">
              <a:buNone/>
            </a:pPr>
            <a:r>
              <a:rPr lang="en-US" sz="3600" dirty="0" smtClean="0">
                <a:latin typeface="Noteworthy Light"/>
                <a:cs typeface="Noteworthy Light"/>
              </a:rPr>
              <a:t>May 4, 2012</a:t>
            </a:r>
          </a:p>
          <a:p>
            <a:pPr marL="45720" indent="0" algn="ctr">
              <a:buNone/>
            </a:pPr>
            <a:r>
              <a:rPr lang="en-US" sz="3600" dirty="0" smtClean="0">
                <a:latin typeface="Noteworthy Light"/>
                <a:cs typeface="Noteworthy Light"/>
              </a:rPr>
              <a:t>Spring Meeting</a:t>
            </a:r>
          </a:p>
          <a:p>
            <a:pPr marL="45720" indent="0" algn="ctr">
              <a:buNone/>
            </a:pPr>
            <a:endParaRPr lang="en-US" dirty="0">
              <a:latin typeface="Noteworthy Light"/>
              <a:cs typeface="Noteworthy Light"/>
            </a:endParaRPr>
          </a:p>
          <a:p>
            <a:pPr marL="45720" indent="0" algn="ctr">
              <a:buNone/>
            </a:pPr>
            <a:r>
              <a:rPr lang="en-US" dirty="0" smtClean="0">
                <a:latin typeface="Noteworthy Light"/>
                <a:cs typeface="Noteworthy Light"/>
              </a:rPr>
              <a:t>Breakfast &amp; Snacks </a:t>
            </a:r>
          </a:p>
          <a:p>
            <a:pPr marL="45720" indent="0" algn="ctr">
              <a:buNone/>
            </a:pPr>
            <a:r>
              <a:rPr lang="en-US" dirty="0" smtClean="0">
                <a:latin typeface="Noteworthy Light"/>
                <a:cs typeface="Noteworthy Light"/>
              </a:rPr>
              <a:t>Compliments </a:t>
            </a:r>
          </a:p>
          <a:p>
            <a:pPr marL="45720" indent="0" algn="ctr">
              <a:buNone/>
            </a:pPr>
            <a:r>
              <a:rPr lang="en-US" dirty="0" smtClean="0">
                <a:latin typeface="Noteworthy Light"/>
                <a:cs typeface="Noteworthy Light"/>
              </a:rPr>
              <a:t>of</a:t>
            </a:r>
          </a:p>
          <a:p>
            <a:pPr marL="45720" indent="0" algn="ctr">
              <a:buNone/>
            </a:pPr>
            <a:r>
              <a:rPr lang="en-US" dirty="0" smtClean="0">
                <a:latin typeface="Noteworthy Light"/>
                <a:cs typeface="Noteworthy Light"/>
              </a:rPr>
              <a:t>Brevard Team!!!</a:t>
            </a:r>
          </a:p>
          <a:p>
            <a:pPr marL="45720" indent="0" algn="ctr">
              <a:buNone/>
            </a:pPr>
            <a:endParaRPr lang="en-US" dirty="0">
              <a:latin typeface="Noteworthy Light"/>
              <a:cs typeface="Noteworthy Light"/>
            </a:endParaRPr>
          </a:p>
          <a:p>
            <a:pPr marL="45720" indent="0" algn="ctr">
              <a:buNone/>
            </a:pPr>
            <a:r>
              <a:rPr lang="en-US" dirty="0" smtClean="0">
                <a:latin typeface="Noteworthy Light"/>
                <a:cs typeface="Noteworthy Light"/>
              </a:rPr>
              <a:t>Thank You</a:t>
            </a:r>
          </a:p>
          <a:p>
            <a:pPr marL="45720" indent="0" algn="ctr">
              <a:buNone/>
            </a:pPr>
            <a:endParaRPr lang="en-US" dirty="0">
              <a:latin typeface="Noteworthy Light"/>
              <a:cs typeface="Noteworthy Light"/>
            </a:endParaRPr>
          </a:p>
        </p:txBody>
      </p:sp>
      <p:pic>
        <p:nvPicPr>
          <p:cNvPr id="1026" name="Picture 2" descr="MC9002341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0550" y="284159"/>
            <a:ext cx="1657786" cy="2198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3143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438210"/>
            <a:ext cx="7604705" cy="1143000"/>
          </a:xfrm>
        </p:spPr>
        <p:txBody>
          <a:bodyPr>
            <a:normAutofit/>
          </a:bodyPr>
          <a:lstStyle/>
          <a:p>
            <a:pPr marL="0" indent="0" algn="ctr">
              <a:buNone/>
            </a:pPr>
            <a:r>
              <a:rPr lang="en-US" dirty="0" smtClean="0">
                <a:latin typeface="Noteworthy Light"/>
                <a:cs typeface="Noteworthy Light"/>
              </a:rPr>
              <a:t>DAVE BUTLER</a:t>
            </a:r>
            <a:endParaRPr lang="en-US" dirty="0">
              <a:latin typeface="Noteworthy Light"/>
              <a:cs typeface="Noteworthy Light"/>
            </a:endParaRPr>
          </a:p>
        </p:txBody>
      </p:sp>
      <p:sp>
        <p:nvSpPr>
          <p:cNvPr id="3" name="Content Placeholder 2"/>
          <p:cNvSpPr>
            <a:spLocks noGrp="1"/>
          </p:cNvSpPr>
          <p:nvPr>
            <p:ph sz="quarter" idx="13"/>
          </p:nvPr>
        </p:nvSpPr>
        <p:spPr>
          <a:xfrm>
            <a:off x="367215" y="1774989"/>
            <a:ext cx="8277604" cy="4351264"/>
          </a:xfrm>
        </p:spPr>
        <p:txBody>
          <a:bodyPr>
            <a:normAutofit/>
          </a:bodyPr>
          <a:lstStyle/>
          <a:p>
            <a:pPr marL="45720" indent="0" algn="ctr">
              <a:buNone/>
            </a:pPr>
            <a:r>
              <a:rPr lang="en-US" sz="4000" dirty="0" smtClean="0">
                <a:latin typeface="Noteworthy Light"/>
                <a:cs typeface="Noteworthy Light"/>
              </a:rPr>
              <a:t>Don Johnston</a:t>
            </a:r>
          </a:p>
          <a:p>
            <a:pPr marL="45720" indent="0" algn="ctr">
              <a:buNone/>
            </a:pPr>
            <a:r>
              <a:rPr lang="en-US" sz="4000" dirty="0" smtClean="0">
                <a:latin typeface="Noteworthy Light"/>
                <a:cs typeface="Noteworthy Light"/>
              </a:rPr>
              <a:t>Go to </a:t>
            </a:r>
            <a:r>
              <a:rPr lang="en-US" sz="4000" dirty="0" smtClean="0">
                <a:latin typeface="Noteworthy Light"/>
                <a:cs typeface="Noteworthy Light"/>
              </a:rPr>
              <a:t>Meeting</a:t>
            </a:r>
          </a:p>
          <a:p>
            <a:pPr marL="45720" indent="0" algn="ctr">
              <a:buNone/>
            </a:pPr>
            <a:endParaRPr lang="en-US" sz="4000" dirty="0" smtClean="0">
              <a:latin typeface="Noteworthy Light"/>
              <a:cs typeface="Noteworthy Light"/>
            </a:endParaRPr>
          </a:p>
          <a:p>
            <a:pPr marL="45720" indent="0" algn="ctr">
              <a:buNone/>
            </a:pPr>
            <a:r>
              <a:rPr lang="en-US" sz="3200" dirty="0" smtClean="0">
                <a:latin typeface="Noteworthy Light"/>
                <a:cs typeface="Noteworthy Light"/>
              </a:rPr>
              <a:t>May </a:t>
            </a:r>
            <a:r>
              <a:rPr lang="en-US" sz="3200" dirty="0">
                <a:latin typeface="Noteworthy Light"/>
                <a:cs typeface="Noteworthy Light"/>
              </a:rPr>
              <a:t>3, 2012 at </a:t>
            </a:r>
            <a:r>
              <a:rPr lang="en-US" sz="3200" dirty="0" smtClean="0">
                <a:latin typeface="Noteworthy Light"/>
                <a:cs typeface="Noteworthy Light"/>
              </a:rPr>
              <a:t>11:</a:t>
            </a:r>
            <a:r>
              <a:rPr lang="en-US" sz="3200" dirty="0">
                <a:latin typeface="Noteworthy Light"/>
                <a:cs typeface="Noteworthy Light"/>
              </a:rPr>
              <a:t>00 AM </a:t>
            </a:r>
            <a:endParaRPr lang="en-US" sz="3200" dirty="0" smtClean="0">
              <a:latin typeface="Noteworthy Light"/>
              <a:cs typeface="Noteworthy Light"/>
            </a:endParaRPr>
          </a:p>
          <a:p>
            <a:pPr marL="45720" indent="0" algn="ctr">
              <a:buNone/>
            </a:pPr>
            <a:endParaRPr lang="en-US" sz="3200" dirty="0">
              <a:latin typeface="Noteworthy Light"/>
              <a:cs typeface="Noteworthy Light"/>
            </a:endParaRPr>
          </a:p>
          <a:p>
            <a:pPr marL="45720" indent="0" algn="ctr">
              <a:buNone/>
            </a:pPr>
            <a:r>
              <a:rPr lang="en-US" sz="2800" u="sng" dirty="0">
                <a:latin typeface="Noteworthy Light"/>
                <a:cs typeface="Noteworthy Light"/>
                <a:hlinkClick r:id="rId2"/>
              </a:rPr>
              <a:t>https://www3.gotomeeting.com/join/132440942</a:t>
            </a:r>
          </a:p>
          <a:p>
            <a:pPr marL="45720" indent="0" algn="ctr">
              <a:buNone/>
            </a:pPr>
            <a:endParaRPr lang="en-US" sz="4000" dirty="0">
              <a:latin typeface="Noteworthy Light"/>
              <a:cs typeface="Noteworthy Light"/>
            </a:endParaRPr>
          </a:p>
        </p:txBody>
      </p:sp>
    </p:spTree>
    <p:extLst>
      <p:ext uri="{BB962C8B-B14F-4D97-AF65-F5344CB8AC3E}">
        <p14:creationId xmlns:p14="http://schemas.microsoft.com/office/powerpoint/2010/main" val="27728408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4372167"/>
            <a:ext cx="8038437" cy="2174019"/>
          </a:xfrm>
        </p:spPr>
        <p:txBody>
          <a:bodyPr>
            <a:normAutofit/>
          </a:bodyPr>
          <a:lstStyle/>
          <a:p>
            <a:pPr marL="0" indent="0" algn="ctr">
              <a:buNone/>
            </a:pPr>
            <a:r>
              <a:rPr lang="en-US" sz="9600" dirty="0" smtClean="0">
                <a:latin typeface="Noteworthy Light"/>
                <a:cs typeface="Noteworthy Light"/>
              </a:rPr>
              <a:t>LUNCH</a:t>
            </a:r>
            <a:endParaRPr lang="en-US" sz="9600" dirty="0">
              <a:latin typeface="Noteworthy Light"/>
              <a:cs typeface="Noteworthy Light"/>
            </a:endParaRPr>
          </a:p>
        </p:txBody>
      </p:sp>
      <p:pic>
        <p:nvPicPr>
          <p:cNvPr id="5" name="Picture 4"/>
          <p:cNvPicPr>
            <a:picLocks noChangeAspect="1"/>
          </p:cNvPicPr>
          <p:nvPr/>
        </p:nvPicPr>
        <p:blipFill>
          <a:blip r:embed="rId2"/>
          <a:stretch>
            <a:fillRect/>
          </a:stretch>
        </p:blipFill>
        <p:spPr>
          <a:xfrm>
            <a:off x="3543300" y="853980"/>
            <a:ext cx="2051372" cy="3121256"/>
          </a:xfrm>
          <a:prstGeom prst="rect">
            <a:avLst/>
          </a:prstGeom>
        </p:spPr>
      </p:pic>
      <p:sp>
        <p:nvSpPr>
          <p:cNvPr id="3" name="Rectangle 2"/>
          <p:cNvSpPr/>
          <p:nvPr/>
        </p:nvSpPr>
        <p:spPr>
          <a:xfrm rot="21136231">
            <a:off x="1037101" y="1021727"/>
            <a:ext cx="1170015" cy="369332"/>
          </a:xfrm>
          <a:prstGeom prst="rect">
            <a:avLst/>
          </a:prstGeom>
        </p:spPr>
        <p:txBody>
          <a:bodyPr wrap="none">
            <a:spAutoFit/>
          </a:bodyPr>
          <a:lstStyle/>
          <a:p>
            <a:pPr algn="ctr"/>
            <a:r>
              <a:rPr lang="en-US" dirty="0">
                <a:latin typeface="Noteworthy Light"/>
                <a:cs typeface="Noteworthy Light"/>
              </a:rPr>
              <a:t>Networking</a:t>
            </a:r>
          </a:p>
        </p:txBody>
      </p:sp>
      <p:sp>
        <p:nvSpPr>
          <p:cNvPr id="4" name="Rectangle 3"/>
          <p:cNvSpPr/>
          <p:nvPr/>
        </p:nvSpPr>
        <p:spPr>
          <a:xfrm rot="659864">
            <a:off x="6699342" y="1098731"/>
            <a:ext cx="1274708" cy="369332"/>
          </a:xfrm>
          <a:prstGeom prst="rect">
            <a:avLst/>
          </a:prstGeom>
        </p:spPr>
        <p:txBody>
          <a:bodyPr wrap="none">
            <a:spAutoFit/>
          </a:bodyPr>
          <a:lstStyle/>
          <a:p>
            <a:pPr algn="ctr"/>
            <a:r>
              <a:rPr lang="en-US" dirty="0">
                <a:latin typeface="Noteworthy Light"/>
                <a:cs typeface="Noteworthy Light"/>
              </a:rPr>
              <a:t>Nova Chat 7</a:t>
            </a:r>
          </a:p>
        </p:txBody>
      </p:sp>
      <p:sp>
        <p:nvSpPr>
          <p:cNvPr id="6" name="Rectangle 5"/>
          <p:cNvSpPr/>
          <p:nvPr/>
        </p:nvSpPr>
        <p:spPr>
          <a:xfrm rot="20720076">
            <a:off x="941947" y="3429000"/>
            <a:ext cx="644013" cy="369332"/>
          </a:xfrm>
          <a:prstGeom prst="rect">
            <a:avLst/>
          </a:prstGeom>
        </p:spPr>
        <p:txBody>
          <a:bodyPr wrap="none">
            <a:spAutoFit/>
          </a:bodyPr>
          <a:lstStyle/>
          <a:p>
            <a:r>
              <a:rPr lang="en-US" dirty="0">
                <a:latin typeface="Noteworthy Light"/>
                <a:cs typeface="Noteworthy Light"/>
              </a:rPr>
              <a:t>Trivia</a:t>
            </a:r>
            <a:endParaRPr lang="en-US" dirty="0"/>
          </a:p>
        </p:txBody>
      </p:sp>
      <p:sp>
        <p:nvSpPr>
          <p:cNvPr id="7" name="Rectangle 6"/>
          <p:cNvSpPr/>
          <p:nvPr/>
        </p:nvSpPr>
        <p:spPr>
          <a:xfrm rot="710323">
            <a:off x="7019751" y="3568130"/>
            <a:ext cx="1107112" cy="369332"/>
          </a:xfrm>
          <a:prstGeom prst="rect">
            <a:avLst/>
          </a:prstGeom>
        </p:spPr>
        <p:txBody>
          <a:bodyPr wrap="none">
            <a:spAutoFit/>
          </a:bodyPr>
          <a:lstStyle/>
          <a:p>
            <a:r>
              <a:rPr lang="en-US" dirty="0">
                <a:latin typeface="Noteworthy Light"/>
                <a:cs typeface="Noteworthy Light"/>
              </a:rPr>
              <a:t>Prize table</a:t>
            </a:r>
            <a:endParaRPr lang="en-US" dirty="0"/>
          </a:p>
        </p:txBody>
      </p:sp>
    </p:spTree>
    <p:extLst>
      <p:ext uri="{BB962C8B-B14F-4D97-AF65-F5344CB8AC3E}">
        <p14:creationId xmlns:p14="http://schemas.microsoft.com/office/powerpoint/2010/main" val="39917204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4115519430"/>
              </p:ext>
            </p:extLst>
          </p:nvPr>
        </p:nvGraphicFramePr>
        <p:xfrm>
          <a:off x="798688" y="288070"/>
          <a:ext cx="7633366" cy="6569930"/>
        </p:xfrm>
        <a:graphic>
          <a:graphicData uri="http://schemas.openxmlformats.org/presentationml/2006/ole">
            <mc:AlternateContent xmlns:mc="http://schemas.openxmlformats.org/markup-compatibility/2006">
              <mc:Choice xmlns:v="urn:schemas-microsoft-com:vml" Requires="v">
                <p:oleObj spid="_x0000_s7189" name="Document" r:id="rId3" imgW="7772400" imgH="8115300" progId="Word.Document.12">
                  <p:embed/>
                </p:oleObj>
              </mc:Choice>
              <mc:Fallback>
                <p:oleObj name="Document" r:id="rId3" imgW="7772400" imgH="8115300" progId="Word.Document.12">
                  <p:embed/>
                  <p:pic>
                    <p:nvPicPr>
                      <p:cNvPr id="0" name=""/>
                      <p:cNvPicPr/>
                      <p:nvPr/>
                    </p:nvPicPr>
                    <p:blipFill>
                      <a:blip r:embed="rId4"/>
                      <a:stretch>
                        <a:fillRect/>
                      </a:stretch>
                    </p:blipFill>
                    <p:spPr>
                      <a:xfrm>
                        <a:off x="798688" y="288070"/>
                        <a:ext cx="7633366" cy="6569930"/>
                      </a:xfrm>
                      <a:prstGeom prst="rect">
                        <a:avLst/>
                      </a:prstGeom>
                    </p:spPr>
                  </p:pic>
                </p:oleObj>
              </mc:Fallback>
            </mc:AlternateContent>
          </a:graphicData>
        </a:graphic>
      </p:graphicFrame>
      <p:sp>
        <p:nvSpPr>
          <p:cNvPr id="6" name="TextBox 5"/>
          <p:cNvSpPr txBox="1"/>
          <p:nvPr/>
        </p:nvSpPr>
        <p:spPr>
          <a:xfrm>
            <a:off x="8837945" y="4425783"/>
            <a:ext cx="184666" cy="369332"/>
          </a:xfrm>
          <a:prstGeom prst="rect">
            <a:avLst/>
          </a:prstGeom>
          <a:noFill/>
        </p:spPr>
        <p:txBody>
          <a:bodyPr wrap="none" rtlCol="0">
            <a:spAutoFit/>
          </a:bodyPr>
          <a:lstStyle/>
          <a:p>
            <a:endParaRPr lang="en-US" dirty="0"/>
          </a:p>
        </p:txBody>
      </p:sp>
      <p:sp>
        <p:nvSpPr>
          <p:cNvPr id="7" name="TextBox 6"/>
          <p:cNvSpPr txBox="1"/>
          <p:nvPr/>
        </p:nvSpPr>
        <p:spPr>
          <a:xfrm>
            <a:off x="1165299" y="602326"/>
            <a:ext cx="1453351" cy="369332"/>
          </a:xfrm>
          <a:prstGeom prst="rect">
            <a:avLst/>
          </a:prstGeom>
          <a:noFill/>
        </p:spPr>
        <p:txBody>
          <a:bodyPr wrap="square" rtlCol="0">
            <a:spAutoFit/>
          </a:bodyPr>
          <a:lstStyle/>
          <a:p>
            <a:endParaRPr lang="en-US"/>
          </a:p>
        </p:txBody>
      </p:sp>
    </p:spTree>
    <p:extLst>
      <p:ext uri="{BB962C8B-B14F-4D97-AF65-F5344CB8AC3E}">
        <p14:creationId xmlns:p14="http://schemas.microsoft.com/office/powerpoint/2010/main" val="600465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609652886"/>
              </p:ext>
            </p:extLst>
          </p:nvPr>
        </p:nvGraphicFramePr>
        <p:xfrm>
          <a:off x="2118668" y="-1"/>
          <a:ext cx="5017154" cy="6868247"/>
        </p:xfrm>
        <a:graphic>
          <a:graphicData uri="http://schemas.openxmlformats.org/presentationml/2006/ole">
            <mc:AlternateContent xmlns:mc="http://schemas.openxmlformats.org/markup-compatibility/2006">
              <mc:Choice xmlns:v="urn:schemas-microsoft-com:vml" Requires="v">
                <p:oleObj spid="_x0000_s8213" name="Document" r:id="rId3" imgW="5486400" imgH="7670800" progId="Word.Document.12">
                  <p:embed/>
                </p:oleObj>
              </mc:Choice>
              <mc:Fallback>
                <p:oleObj name="Document" r:id="rId3" imgW="5486400" imgH="7670800" progId="Word.Document.12">
                  <p:embed/>
                  <p:pic>
                    <p:nvPicPr>
                      <p:cNvPr id="0" name=""/>
                      <p:cNvPicPr/>
                      <p:nvPr/>
                    </p:nvPicPr>
                    <p:blipFill>
                      <a:blip r:embed="rId4"/>
                      <a:stretch>
                        <a:fillRect/>
                      </a:stretch>
                    </p:blipFill>
                    <p:spPr>
                      <a:xfrm>
                        <a:off x="2118668" y="-1"/>
                        <a:ext cx="5017154" cy="6868247"/>
                      </a:xfrm>
                      <a:prstGeom prst="rect">
                        <a:avLst/>
                      </a:prstGeom>
                    </p:spPr>
                  </p:pic>
                </p:oleObj>
              </mc:Fallback>
            </mc:AlternateContent>
          </a:graphicData>
        </a:graphic>
      </p:graphicFrame>
    </p:spTree>
    <p:extLst>
      <p:ext uri="{BB962C8B-B14F-4D97-AF65-F5344CB8AC3E}">
        <p14:creationId xmlns:p14="http://schemas.microsoft.com/office/powerpoint/2010/main" val="31654289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300868234"/>
              </p:ext>
            </p:extLst>
          </p:nvPr>
        </p:nvGraphicFramePr>
        <p:xfrm>
          <a:off x="1130300" y="444500"/>
          <a:ext cx="6883400" cy="5969000"/>
        </p:xfrm>
        <a:graphic>
          <a:graphicData uri="http://schemas.openxmlformats.org/presentationml/2006/ole">
            <mc:AlternateContent xmlns:mc="http://schemas.openxmlformats.org/markup-compatibility/2006">
              <mc:Choice xmlns:v="urn:schemas-microsoft-com:vml" Requires="v">
                <p:oleObj spid="_x0000_s9236" name="Document" r:id="rId3" imgW="6883400" imgH="5969000" progId="Word.Document.12">
                  <p:embed/>
                </p:oleObj>
              </mc:Choice>
              <mc:Fallback>
                <p:oleObj name="Document" r:id="rId3" imgW="6883400" imgH="5969000" progId="Word.Document.12">
                  <p:embed/>
                  <p:pic>
                    <p:nvPicPr>
                      <p:cNvPr id="0" name=""/>
                      <p:cNvPicPr/>
                      <p:nvPr/>
                    </p:nvPicPr>
                    <p:blipFill>
                      <a:blip r:embed="rId4"/>
                      <a:stretch>
                        <a:fillRect/>
                      </a:stretch>
                    </p:blipFill>
                    <p:spPr>
                      <a:xfrm>
                        <a:off x="1130300" y="444500"/>
                        <a:ext cx="6883400" cy="5969000"/>
                      </a:xfrm>
                      <a:prstGeom prst="rect">
                        <a:avLst/>
                      </a:prstGeom>
                    </p:spPr>
                  </p:pic>
                </p:oleObj>
              </mc:Fallback>
            </mc:AlternateContent>
          </a:graphicData>
        </a:graphic>
      </p:graphicFrame>
    </p:spTree>
    <p:extLst>
      <p:ext uri="{BB962C8B-B14F-4D97-AF65-F5344CB8AC3E}">
        <p14:creationId xmlns:p14="http://schemas.microsoft.com/office/powerpoint/2010/main" val="28343624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0528"/>
            <a:ext cx="8823158" cy="1308928"/>
          </a:xfrm>
          <a:effectLst/>
        </p:spPr>
        <p:txBody>
          <a:bodyPr/>
          <a:lstStyle/>
          <a:p>
            <a:pPr marL="0" indent="0">
              <a:buNone/>
            </a:pPr>
            <a:r>
              <a:rPr lang="en-US" dirty="0">
                <a:solidFill>
                  <a:schemeClr val="tx1"/>
                </a:solidFill>
                <a:latin typeface="Noteworthy Light"/>
                <a:cs typeface="Noteworthy Light"/>
              </a:rPr>
              <a:t>What can your techie do for you?</a:t>
            </a:r>
            <a:endParaRPr lang="en-US" dirty="0"/>
          </a:p>
        </p:txBody>
      </p:sp>
      <p:pic>
        <p:nvPicPr>
          <p:cNvPr id="6" name="Picture 5"/>
          <p:cNvPicPr>
            <a:picLocks noChangeAspect="1"/>
          </p:cNvPicPr>
          <p:nvPr/>
        </p:nvPicPr>
        <p:blipFill>
          <a:blip r:embed="rId2"/>
          <a:stretch>
            <a:fillRect/>
          </a:stretch>
        </p:blipFill>
        <p:spPr>
          <a:xfrm>
            <a:off x="2717132" y="1714500"/>
            <a:ext cx="4140868" cy="4493282"/>
          </a:xfrm>
          <a:prstGeom prst="rect">
            <a:avLst/>
          </a:prstGeom>
        </p:spPr>
      </p:pic>
    </p:spTree>
    <p:extLst>
      <p:ext uri="{BB962C8B-B14F-4D97-AF65-F5344CB8AC3E}">
        <p14:creationId xmlns:p14="http://schemas.microsoft.com/office/powerpoint/2010/main" val="8150935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160020"/>
            <a:ext cx="7940451" cy="2288564"/>
          </a:xfrm>
        </p:spPr>
        <p:txBody>
          <a:bodyPr>
            <a:normAutofit/>
          </a:bodyPr>
          <a:lstStyle/>
          <a:p>
            <a:pPr marL="0" indent="0" algn="ctr">
              <a:buNone/>
            </a:pPr>
            <a:r>
              <a:rPr lang="en-US" dirty="0" smtClean="0">
                <a:latin typeface="Noteworthy Light"/>
                <a:cs typeface="Noteworthy Light"/>
              </a:rPr>
              <a:t>Exploring New Territories</a:t>
            </a:r>
            <a:endParaRPr lang="en-US" dirty="0">
              <a:latin typeface="Noteworthy Light"/>
              <a:cs typeface="Noteworthy Light"/>
            </a:endParaRPr>
          </a:p>
        </p:txBody>
      </p:sp>
      <p:sp>
        <p:nvSpPr>
          <p:cNvPr id="3" name="Content Placeholder 2"/>
          <p:cNvSpPr>
            <a:spLocks noGrp="1"/>
          </p:cNvSpPr>
          <p:nvPr>
            <p:ph sz="quarter" idx="13"/>
          </p:nvPr>
        </p:nvSpPr>
        <p:spPr>
          <a:xfrm>
            <a:off x="291021" y="1468508"/>
            <a:ext cx="8585108" cy="5093475"/>
          </a:xfrm>
        </p:spPr>
        <p:txBody>
          <a:bodyPr>
            <a:normAutofit/>
          </a:bodyPr>
          <a:lstStyle/>
          <a:p>
            <a:pPr marL="45720" indent="0" algn="ctr">
              <a:buNone/>
            </a:pPr>
            <a:r>
              <a:rPr lang="en-US" sz="3200" dirty="0">
                <a:latin typeface="Noteworthy Light"/>
                <a:cs typeface="Noteworthy Light"/>
                <a:hlinkClick r:id="rId2"/>
              </a:rPr>
              <a:t>http://entupdates.wikispaces.com/</a:t>
            </a:r>
            <a:endParaRPr lang="en-US" sz="3200" dirty="0">
              <a:latin typeface="Noteworthy Light"/>
              <a:cs typeface="Noteworthy Light"/>
            </a:endParaRPr>
          </a:p>
          <a:p>
            <a:pPr marL="45720" indent="0" algn="ctr">
              <a:buNone/>
            </a:pPr>
            <a:endParaRPr lang="en-US" sz="4000" dirty="0" smtClean="0">
              <a:latin typeface="Noteworthy Light"/>
              <a:cs typeface="Noteworthy Light"/>
            </a:endParaRPr>
          </a:p>
          <a:p>
            <a:pPr marL="45720" indent="0" algn="ctr">
              <a:buNone/>
            </a:pPr>
            <a:endParaRPr lang="en-US" sz="4000" dirty="0">
              <a:latin typeface="Noteworthy Light"/>
              <a:cs typeface="Noteworthy Light"/>
            </a:endParaRPr>
          </a:p>
          <a:p>
            <a:pPr marL="45720" indent="0" algn="ctr">
              <a:buNone/>
            </a:pPr>
            <a:endParaRPr lang="en-US" sz="4000" dirty="0">
              <a:latin typeface="Noteworthy Light"/>
              <a:cs typeface="Noteworthy Light"/>
            </a:endParaRPr>
          </a:p>
          <a:p>
            <a:pPr marL="45720" indent="0" algn="ctr">
              <a:buNone/>
            </a:pPr>
            <a:r>
              <a:rPr lang="en-US" sz="4000" dirty="0">
                <a:latin typeface="Noteworthy Light"/>
                <a:cs typeface="Noteworthy Light"/>
              </a:rPr>
              <a:t>Current ENT - </a:t>
            </a:r>
            <a:r>
              <a:rPr lang="en-US" sz="3200" u="sng" dirty="0">
                <a:latin typeface="Noteworthy Light"/>
                <a:cs typeface="Noteworthy Light"/>
                <a:hlinkClick r:id="rId3"/>
              </a:rPr>
              <a:t>http://www.fdlrs.org/docs/ent2010web.pdf</a:t>
            </a:r>
          </a:p>
          <a:p>
            <a:pPr algn="ctr"/>
            <a:endParaRPr lang="en-US" sz="3200" dirty="0">
              <a:latin typeface="Noteworthy Light"/>
              <a:cs typeface="Noteworthy Light"/>
            </a:endParaRPr>
          </a:p>
          <a:p>
            <a:endParaRPr lang="en-US" sz="4000" dirty="0"/>
          </a:p>
          <a:p>
            <a:pPr marL="45720" indent="0" algn="ctr">
              <a:buNone/>
            </a:pPr>
            <a:endParaRPr lang="en-US" sz="4000" dirty="0">
              <a:latin typeface="Noteworthy Light"/>
              <a:cs typeface="Noteworthy Light"/>
            </a:endParaRPr>
          </a:p>
        </p:txBody>
      </p:sp>
    </p:spTree>
    <p:extLst>
      <p:ext uri="{BB962C8B-B14F-4D97-AF65-F5344CB8AC3E}">
        <p14:creationId xmlns:p14="http://schemas.microsoft.com/office/powerpoint/2010/main" val="288827212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727552" y="731519"/>
            <a:ext cx="7844328" cy="5579098"/>
          </a:xfrm>
        </p:spPr>
        <p:txBody>
          <a:bodyPr>
            <a:normAutofit/>
          </a:bodyPr>
          <a:lstStyle/>
          <a:p>
            <a:pPr marL="45720" indent="0" algn="ctr">
              <a:buNone/>
            </a:pPr>
            <a:r>
              <a:rPr lang="en-US" sz="4400" dirty="0" smtClean="0">
                <a:latin typeface="Noteworthy Light"/>
                <a:cs typeface="Noteworthy Light"/>
              </a:rPr>
              <a:t>Exploring New Territories</a:t>
            </a:r>
          </a:p>
          <a:p>
            <a:pPr marL="45720" indent="0" algn="ctr">
              <a:buNone/>
            </a:pPr>
            <a:endParaRPr lang="en-US" sz="4400" dirty="0">
              <a:latin typeface="Noteworthy Light"/>
              <a:cs typeface="Noteworthy Light"/>
            </a:endParaRPr>
          </a:p>
          <a:p>
            <a:pPr marL="45720" indent="0" algn="ctr">
              <a:buNone/>
            </a:pPr>
            <a:r>
              <a:rPr lang="en-US" sz="2800" dirty="0" smtClean="0">
                <a:latin typeface="Noteworthy Light"/>
                <a:cs typeface="Noteworthy Light"/>
              </a:rPr>
              <a:t>Making the Cut</a:t>
            </a:r>
          </a:p>
          <a:p>
            <a:pPr marL="45720" indent="0" algn="ctr">
              <a:buNone/>
            </a:pPr>
            <a:endParaRPr lang="en-US" sz="2800" dirty="0">
              <a:latin typeface="Noteworthy Light"/>
              <a:cs typeface="Noteworthy Light"/>
            </a:endParaRPr>
          </a:p>
          <a:p>
            <a:pPr marL="45720" indent="0" algn="ctr">
              <a:buNone/>
            </a:pPr>
            <a:r>
              <a:rPr lang="en-US" sz="2800" dirty="0" smtClean="0">
                <a:latin typeface="Noteworthy Light"/>
                <a:cs typeface="Noteworthy Light"/>
              </a:rPr>
              <a:t>Strong Resources</a:t>
            </a:r>
          </a:p>
          <a:p>
            <a:pPr marL="45720" indent="0" algn="ctr">
              <a:buNone/>
            </a:pPr>
            <a:endParaRPr lang="en-US" sz="2800" dirty="0">
              <a:latin typeface="Noteworthy Light"/>
              <a:cs typeface="Noteworthy Light"/>
            </a:endParaRPr>
          </a:p>
          <a:p>
            <a:pPr marL="45720" indent="0" algn="ctr">
              <a:buNone/>
            </a:pPr>
            <a:r>
              <a:rPr lang="en-US" sz="2800" dirty="0" smtClean="0">
                <a:latin typeface="Noteworthy Light"/>
                <a:cs typeface="Noteworthy Light"/>
              </a:rPr>
              <a:t>Survey Monkey</a:t>
            </a:r>
          </a:p>
          <a:p>
            <a:pPr marL="45720" indent="0" algn="ctr">
              <a:buNone/>
            </a:pPr>
            <a:r>
              <a:rPr lang="en-US" sz="2800" dirty="0">
                <a:latin typeface="Noteworthy Light"/>
                <a:cs typeface="Noteworthy Light"/>
              </a:rPr>
              <a:t>Online ENT resource review form - </a:t>
            </a:r>
            <a:r>
              <a:rPr lang="en-US" sz="2800" u="sng" dirty="0">
                <a:latin typeface="Noteworthy Light"/>
                <a:cs typeface="Noteworthy Light"/>
                <a:hlinkClick r:id="rId2"/>
              </a:rPr>
              <a:t>http://www.surveymonkey.com/s/L6QC32Z</a:t>
            </a:r>
            <a:endParaRPr lang="en-US" sz="2800" dirty="0">
              <a:latin typeface="Noteworthy Light"/>
              <a:cs typeface="Noteworthy Light"/>
            </a:endParaRPr>
          </a:p>
          <a:p>
            <a:pPr marL="45720" indent="0" algn="ctr">
              <a:buNone/>
            </a:pPr>
            <a:endParaRPr lang="en-US" sz="2800" dirty="0">
              <a:latin typeface="Noteworthy Light"/>
              <a:cs typeface="Noteworthy Light"/>
            </a:endParaRPr>
          </a:p>
        </p:txBody>
      </p:sp>
      <p:pic>
        <p:nvPicPr>
          <p:cNvPr id="3" name="Picture 2"/>
          <p:cNvPicPr>
            <a:picLocks noChangeAspect="1"/>
          </p:cNvPicPr>
          <p:nvPr/>
        </p:nvPicPr>
        <p:blipFill>
          <a:blip r:embed="rId3"/>
          <a:stretch>
            <a:fillRect/>
          </a:stretch>
        </p:blipFill>
        <p:spPr>
          <a:xfrm rot="20852327">
            <a:off x="568814" y="3878510"/>
            <a:ext cx="2363813" cy="1477383"/>
          </a:xfrm>
          <a:prstGeom prst="rect">
            <a:avLst/>
          </a:prstGeom>
        </p:spPr>
      </p:pic>
    </p:spTree>
    <p:extLst>
      <p:ext uri="{BB962C8B-B14F-4D97-AF65-F5344CB8AC3E}">
        <p14:creationId xmlns:p14="http://schemas.microsoft.com/office/powerpoint/2010/main" val="14803337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49" y="160020"/>
            <a:ext cx="7260771" cy="1143000"/>
          </a:xfrm>
        </p:spPr>
        <p:txBody>
          <a:bodyPr/>
          <a:lstStyle/>
          <a:p>
            <a:pPr marL="0" indent="0" algn="ctr">
              <a:buNone/>
            </a:pPr>
            <a:r>
              <a:rPr lang="en-US" dirty="0" smtClean="0">
                <a:latin typeface="Noteworthy Light"/>
                <a:cs typeface="Noteworthy Light"/>
              </a:rPr>
              <a:t>What’s new &amp; exciting</a:t>
            </a:r>
            <a:endParaRPr lang="en-US" dirty="0">
              <a:latin typeface="Noteworthy Light"/>
              <a:cs typeface="Noteworthy Light"/>
            </a:endParaRPr>
          </a:p>
        </p:txBody>
      </p:sp>
      <p:sp>
        <p:nvSpPr>
          <p:cNvPr id="3" name="Content Placeholder 2"/>
          <p:cNvSpPr>
            <a:spLocks noGrp="1"/>
          </p:cNvSpPr>
          <p:nvPr>
            <p:ph sz="quarter" idx="13"/>
          </p:nvPr>
        </p:nvSpPr>
        <p:spPr>
          <a:xfrm>
            <a:off x="198423" y="1736984"/>
            <a:ext cx="8730619" cy="4758849"/>
          </a:xfrm>
        </p:spPr>
        <p:txBody>
          <a:bodyPr/>
          <a:lstStyle/>
          <a:p>
            <a:pPr marL="45720" indent="0" algn="ctr">
              <a:buNone/>
            </a:pPr>
            <a:r>
              <a:rPr lang="en-US" sz="2400" dirty="0" err="1">
                <a:latin typeface="Noteworthy Light"/>
                <a:cs typeface="Noteworthy Light"/>
              </a:rPr>
              <a:t>Diigo</a:t>
            </a:r>
            <a:r>
              <a:rPr lang="en-US" sz="2400" dirty="0">
                <a:latin typeface="Noteworthy Light"/>
                <a:cs typeface="Noteworthy Light"/>
              </a:rPr>
              <a:t> - </a:t>
            </a:r>
            <a:r>
              <a:rPr lang="en-US" sz="2400" u="sng" dirty="0">
                <a:latin typeface="Noteworthy Light"/>
                <a:cs typeface="Noteworthy Light"/>
                <a:hlinkClick r:id="rId2"/>
              </a:rPr>
              <a:t>http://www.diigo.com</a:t>
            </a:r>
          </a:p>
          <a:p>
            <a:pPr marL="45720" indent="0" algn="ctr">
              <a:buNone/>
            </a:pPr>
            <a:r>
              <a:rPr lang="en-US" sz="2400" dirty="0">
                <a:latin typeface="Noteworthy Light"/>
                <a:cs typeface="Noteworthy Light"/>
              </a:rPr>
              <a:t>Go to the </a:t>
            </a:r>
            <a:r>
              <a:rPr lang="en-US" sz="2400" dirty="0" err="1">
                <a:latin typeface="Noteworthy Light"/>
                <a:cs typeface="Noteworthy Light"/>
              </a:rPr>
              <a:t>Diigo</a:t>
            </a:r>
            <a:r>
              <a:rPr lang="en-US" sz="2400" dirty="0">
                <a:latin typeface="Noteworthy Light"/>
                <a:cs typeface="Noteworthy Light"/>
              </a:rPr>
              <a:t> site and sign up for a free account. Check your email and verify your email address. Then look in Groups and do a search for "Education". "Education in </a:t>
            </a:r>
            <a:r>
              <a:rPr lang="en-US" sz="2400" dirty="0" err="1">
                <a:latin typeface="Noteworthy Light"/>
                <a:cs typeface="Noteworthy Light"/>
              </a:rPr>
              <a:t>Diigo</a:t>
            </a:r>
            <a:r>
              <a:rPr lang="en-US" sz="2400" dirty="0">
                <a:latin typeface="Noteworthy Light"/>
                <a:cs typeface="Noteworthy Light"/>
              </a:rPr>
              <a:t>" is the main group we will be looking at, through there are others you can use.</a:t>
            </a:r>
          </a:p>
          <a:p>
            <a:pPr algn="ctr"/>
            <a:endParaRPr lang="en-US" sz="2400" dirty="0" smtClean="0">
              <a:latin typeface="Noteworthy Light"/>
              <a:cs typeface="Noteworthy Light"/>
            </a:endParaRPr>
          </a:p>
          <a:p>
            <a:pPr marL="45720" indent="0" algn="ctr">
              <a:buNone/>
            </a:pPr>
            <a:r>
              <a:rPr lang="en-US" sz="2400" dirty="0" smtClean="0">
                <a:latin typeface="Noteworthy Light"/>
                <a:cs typeface="Noteworthy Light"/>
              </a:rPr>
              <a:t>Or</a:t>
            </a:r>
          </a:p>
          <a:p>
            <a:pPr marL="45720" indent="0" algn="ctr">
              <a:buNone/>
            </a:pPr>
            <a:endParaRPr lang="en-US" sz="2400" dirty="0">
              <a:latin typeface="Noteworthy Light"/>
              <a:cs typeface="Noteworthy Light"/>
            </a:endParaRPr>
          </a:p>
          <a:p>
            <a:pPr marL="45720" indent="0" algn="ctr">
              <a:buNone/>
            </a:pPr>
            <a:r>
              <a:rPr lang="en-US" sz="2400" dirty="0" err="1" smtClean="0">
                <a:latin typeface="Noteworthy Light"/>
                <a:cs typeface="Noteworthy Light"/>
              </a:rPr>
              <a:t>APPitic</a:t>
            </a:r>
            <a:r>
              <a:rPr lang="en-US" sz="2400" dirty="0" smtClean="0">
                <a:latin typeface="Noteworthy Light"/>
                <a:cs typeface="Noteworthy Light"/>
              </a:rPr>
              <a:t> </a:t>
            </a:r>
            <a:r>
              <a:rPr lang="en-US" sz="2400" dirty="0">
                <a:latin typeface="Noteworthy Light"/>
                <a:cs typeface="Noteworthy Light"/>
              </a:rPr>
              <a:t>Educational Apps - </a:t>
            </a:r>
            <a:r>
              <a:rPr lang="en-US" sz="2400" u="sng" dirty="0">
                <a:latin typeface="Noteworthy Light"/>
                <a:cs typeface="Noteworthy Light"/>
                <a:hlinkClick r:id="rId3"/>
              </a:rPr>
              <a:t>http://appitic.com/</a:t>
            </a:r>
          </a:p>
          <a:p>
            <a:endParaRPr lang="en-US" dirty="0"/>
          </a:p>
        </p:txBody>
      </p:sp>
    </p:spTree>
    <p:extLst>
      <p:ext uri="{BB962C8B-B14F-4D97-AF65-F5344CB8AC3E}">
        <p14:creationId xmlns:p14="http://schemas.microsoft.com/office/powerpoint/2010/main" val="53152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160020"/>
            <a:ext cx="7604705" cy="1143000"/>
          </a:xfrm>
        </p:spPr>
        <p:txBody>
          <a:bodyPr>
            <a:normAutofit/>
          </a:bodyPr>
          <a:lstStyle/>
          <a:p>
            <a:pPr marL="0" indent="0" algn="ctr">
              <a:buNone/>
            </a:pPr>
            <a:r>
              <a:rPr lang="en-US" dirty="0" smtClean="0">
                <a:latin typeface="Noteworthy Light"/>
                <a:cs typeface="Noteworthy Light"/>
              </a:rPr>
              <a:t>Up Dates &amp; Wrap Up </a:t>
            </a:r>
            <a:endParaRPr lang="en-US" dirty="0">
              <a:latin typeface="Noteworthy Light"/>
              <a:cs typeface="Noteworthy Light"/>
            </a:endParaRPr>
          </a:p>
        </p:txBody>
      </p:sp>
      <p:sp>
        <p:nvSpPr>
          <p:cNvPr id="3" name="Content Placeholder 2"/>
          <p:cNvSpPr>
            <a:spLocks noGrp="1"/>
          </p:cNvSpPr>
          <p:nvPr>
            <p:ph sz="quarter" idx="13"/>
          </p:nvPr>
        </p:nvSpPr>
        <p:spPr>
          <a:xfrm>
            <a:off x="484450" y="2209377"/>
            <a:ext cx="8170190" cy="3916876"/>
          </a:xfrm>
        </p:spPr>
        <p:txBody>
          <a:bodyPr>
            <a:normAutofit/>
          </a:bodyPr>
          <a:lstStyle/>
          <a:p>
            <a:pPr marL="45720" indent="0" algn="ctr">
              <a:buNone/>
            </a:pPr>
            <a:r>
              <a:rPr lang="en-US" sz="4000" dirty="0" smtClean="0">
                <a:latin typeface="Noteworthy Light"/>
                <a:cs typeface="Noteworthy Light"/>
              </a:rPr>
              <a:t>Apps Document</a:t>
            </a:r>
          </a:p>
          <a:p>
            <a:pPr marL="45720" indent="0" algn="ctr">
              <a:buNone/>
            </a:pPr>
            <a:r>
              <a:rPr lang="en-US" sz="2800" dirty="0">
                <a:latin typeface="Noteworthy Light"/>
                <a:cs typeface="Noteworthy Light"/>
              </a:rPr>
              <a:t>http://institute2011.wikispaces.com/</a:t>
            </a:r>
          </a:p>
          <a:p>
            <a:pPr marL="45720" indent="0" algn="ctr">
              <a:buNone/>
            </a:pPr>
            <a:endParaRPr lang="en-US" sz="4000" dirty="0" smtClean="0">
              <a:latin typeface="Noteworthy Light"/>
              <a:cs typeface="Noteworthy Light"/>
            </a:endParaRPr>
          </a:p>
          <a:p>
            <a:pPr marL="45720" indent="0" algn="ctr">
              <a:buNone/>
            </a:pPr>
            <a:r>
              <a:rPr lang="en-US" sz="4000" dirty="0" smtClean="0">
                <a:latin typeface="Noteworthy Light"/>
                <a:cs typeface="Noteworthy Light"/>
              </a:rPr>
              <a:t>Science Exploration</a:t>
            </a:r>
            <a:endParaRPr lang="en-US" sz="4000" dirty="0">
              <a:latin typeface="Noteworthy Light"/>
              <a:cs typeface="Noteworthy Light"/>
            </a:endParaRPr>
          </a:p>
        </p:txBody>
      </p:sp>
    </p:spTree>
    <p:extLst>
      <p:ext uri="{BB962C8B-B14F-4D97-AF65-F5344CB8AC3E}">
        <p14:creationId xmlns:p14="http://schemas.microsoft.com/office/powerpoint/2010/main" val="9484289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771" y="284159"/>
            <a:ext cx="8797811" cy="1143000"/>
          </a:xfrm>
        </p:spPr>
        <p:txBody>
          <a:bodyPr>
            <a:normAutofit/>
          </a:bodyPr>
          <a:lstStyle/>
          <a:p>
            <a:pPr marL="0" indent="0" algn="ctr">
              <a:buNone/>
            </a:pPr>
            <a:r>
              <a:rPr lang="en-US" dirty="0" smtClean="0">
                <a:latin typeface="Noteworthy Light"/>
                <a:cs typeface="Noteworthy Light"/>
              </a:rPr>
              <a:t>AT &amp; UDL Technology Center</a:t>
            </a:r>
            <a:endParaRPr lang="en-US" dirty="0">
              <a:latin typeface="Noteworthy Light"/>
              <a:cs typeface="Noteworthy Light"/>
            </a:endParaRPr>
          </a:p>
        </p:txBody>
      </p:sp>
      <p:sp>
        <p:nvSpPr>
          <p:cNvPr id="6" name="Content Placeholder 5"/>
          <p:cNvSpPr>
            <a:spLocks noGrp="1"/>
          </p:cNvSpPr>
          <p:nvPr>
            <p:ph sz="quarter" idx="13"/>
          </p:nvPr>
        </p:nvSpPr>
        <p:spPr>
          <a:xfrm>
            <a:off x="555585" y="2077079"/>
            <a:ext cx="8214718" cy="4582220"/>
          </a:xfrm>
        </p:spPr>
        <p:txBody>
          <a:bodyPr/>
          <a:lstStyle/>
          <a:p>
            <a:pPr marL="45720" indent="0" algn="ctr">
              <a:buNone/>
            </a:pPr>
            <a:r>
              <a:rPr lang="en-US" sz="3600" dirty="0" smtClean="0">
                <a:latin typeface="Noteworthy Light"/>
                <a:cs typeface="Noteworthy Light"/>
              </a:rPr>
              <a:t>Region 3 </a:t>
            </a:r>
          </a:p>
          <a:p>
            <a:pPr marL="45720" indent="0" algn="ctr">
              <a:buNone/>
            </a:pPr>
            <a:r>
              <a:rPr lang="en-US" sz="3600" dirty="0" smtClean="0">
                <a:latin typeface="Noteworthy Light"/>
                <a:cs typeface="Noteworthy Light"/>
              </a:rPr>
              <a:t>4558 S. Clyde Morris Blvd., Suite 2</a:t>
            </a:r>
          </a:p>
          <a:p>
            <a:pPr marL="45720" indent="0" algn="ctr">
              <a:buNone/>
            </a:pPr>
            <a:r>
              <a:rPr lang="en-US" sz="3600" dirty="0" smtClean="0">
                <a:latin typeface="Noteworthy Light"/>
                <a:cs typeface="Noteworthy Light"/>
              </a:rPr>
              <a:t>Port Orange,  FL  32129</a:t>
            </a:r>
          </a:p>
          <a:p>
            <a:pPr marL="45720" indent="0" algn="ctr">
              <a:buNone/>
            </a:pPr>
            <a:endParaRPr lang="en-US" sz="3600" dirty="0">
              <a:latin typeface="Noteworthy Light"/>
              <a:cs typeface="Noteworthy Light"/>
            </a:endParaRPr>
          </a:p>
          <a:p>
            <a:pPr marL="45720" indent="0" algn="ctr">
              <a:buNone/>
            </a:pPr>
            <a:r>
              <a:rPr lang="en-US" sz="3600" dirty="0" smtClean="0">
                <a:latin typeface="Noteworthy Light"/>
                <a:cs typeface="Noteworthy Light"/>
              </a:rPr>
              <a:t>(386) 761 - 9909</a:t>
            </a:r>
          </a:p>
          <a:p>
            <a:pPr marL="45720" indent="0" algn="ctr">
              <a:buNone/>
            </a:pPr>
            <a:endParaRPr lang="en-US" sz="3600" dirty="0" smtClean="0">
              <a:latin typeface="Noteworthy Light"/>
              <a:cs typeface="Noteworthy Light"/>
            </a:endParaRPr>
          </a:p>
          <a:p>
            <a:pPr marL="45720" indent="0" algn="ctr">
              <a:buNone/>
            </a:pPr>
            <a:endParaRPr lang="en-US" dirty="0" smtClean="0">
              <a:latin typeface="Noteworthy Light"/>
              <a:cs typeface="Noteworthy Light"/>
            </a:endParaRPr>
          </a:p>
          <a:p>
            <a:pPr marL="45720" indent="0" algn="ctr">
              <a:buNone/>
            </a:pPr>
            <a:endParaRPr lang="en-US" dirty="0">
              <a:latin typeface="Noteworthy Light"/>
              <a:cs typeface="Noteworthy Light"/>
            </a:endParaRPr>
          </a:p>
        </p:txBody>
      </p:sp>
      <p:pic>
        <p:nvPicPr>
          <p:cNvPr id="1026" name="Picture 2" descr="MC9002341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7796" y="4460551"/>
            <a:ext cx="1657786" cy="2198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94617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7941" y="1283291"/>
            <a:ext cx="7235831" cy="4247317"/>
          </a:xfrm>
          <a:prstGeom prst="rect">
            <a:avLst/>
          </a:prstGeom>
          <a:noFill/>
        </p:spPr>
        <p:txBody>
          <a:bodyPr wrap="square" rtlCol="0">
            <a:spAutoFit/>
          </a:bodyPr>
          <a:lstStyle/>
          <a:p>
            <a:pPr algn="ctr"/>
            <a:r>
              <a:rPr lang="en-US" sz="5400" dirty="0" smtClean="0">
                <a:latin typeface="Noteworthy Light"/>
                <a:cs typeface="Noteworthy Light"/>
              </a:rPr>
              <a:t>Thank You</a:t>
            </a:r>
          </a:p>
          <a:p>
            <a:pPr algn="ctr"/>
            <a:endParaRPr lang="en-US" sz="5400" dirty="0">
              <a:latin typeface="Noteworthy Light"/>
              <a:cs typeface="Noteworthy Light"/>
            </a:endParaRPr>
          </a:p>
          <a:p>
            <a:pPr algn="ctr"/>
            <a:r>
              <a:rPr lang="en-US" sz="5400" dirty="0" smtClean="0">
                <a:latin typeface="Noteworthy Light"/>
                <a:cs typeface="Noteworthy Light"/>
              </a:rPr>
              <a:t>Have a safe drive home </a:t>
            </a:r>
          </a:p>
          <a:p>
            <a:pPr algn="ctr"/>
            <a:r>
              <a:rPr lang="en-US" sz="5400" dirty="0">
                <a:latin typeface="Noteworthy Light"/>
                <a:cs typeface="Noteworthy Light"/>
              </a:rPr>
              <a:t>&amp;</a:t>
            </a:r>
            <a:endParaRPr lang="en-US" sz="5400" dirty="0" smtClean="0">
              <a:latin typeface="Noteworthy Light"/>
              <a:cs typeface="Noteworthy Light"/>
            </a:endParaRPr>
          </a:p>
          <a:p>
            <a:pPr algn="ctr"/>
            <a:r>
              <a:rPr lang="en-US" sz="5400" dirty="0" smtClean="0">
                <a:latin typeface="Noteworthy Light"/>
                <a:cs typeface="Noteworthy Light"/>
              </a:rPr>
              <a:t> a relaxing summer</a:t>
            </a:r>
            <a:endParaRPr lang="en-US" sz="5400" dirty="0">
              <a:latin typeface="Noteworthy Light"/>
              <a:cs typeface="Noteworthy Light"/>
            </a:endParaRPr>
          </a:p>
        </p:txBody>
      </p:sp>
      <p:pic>
        <p:nvPicPr>
          <p:cNvPr id="3" name="Picture 2"/>
          <p:cNvPicPr>
            <a:picLocks noChangeAspect="1"/>
          </p:cNvPicPr>
          <p:nvPr/>
        </p:nvPicPr>
        <p:blipFill>
          <a:blip r:embed="rId2">
            <a:alphaModFix amt="33000"/>
          </a:blip>
          <a:stretch>
            <a:fillRect/>
          </a:stretch>
        </p:blipFill>
        <p:spPr>
          <a:xfrm>
            <a:off x="1666753" y="533725"/>
            <a:ext cx="6084977" cy="5927987"/>
          </a:xfrm>
          <a:prstGeom prst="rect">
            <a:avLst/>
          </a:prstGeom>
        </p:spPr>
      </p:pic>
    </p:spTree>
    <p:extLst>
      <p:ext uri="{BB962C8B-B14F-4D97-AF65-F5344CB8AC3E}">
        <p14:creationId xmlns:p14="http://schemas.microsoft.com/office/powerpoint/2010/main" val="11770713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160020"/>
            <a:ext cx="8108893" cy="1143000"/>
          </a:xfrm>
        </p:spPr>
        <p:txBody>
          <a:bodyPr>
            <a:normAutofit/>
          </a:bodyPr>
          <a:lstStyle/>
          <a:p>
            <a:pPr marL="0" indent="0" algn="ctr">
              <a:buNone/>
            </a:pPr>
            <a:r>
              <a:rPr lang="en-US" dirty="0" smtClean="0">
                <a:latin typeface="Noteworthy Light"/>
                <a:cs typeface="Noteworthy Light"/>
              </a:rPr>
              <a:t>BEESS Weekly Memo</a:t>
            </a:r>
            <a:endParaRPr lang="en-US" dirty="0">
              <a:latin typeface="Noteworthy Light"/>
              <a:cs typeface="Noteworthy Light"/>
            </a:endParaRPr>
          </a:p>
        </p:txBody>
      </p:sp>
      <p:sp>
        <p:nvSpPr>
          <p:cNvPr id="3" name="Content Placeholder 2"/>
          <p:cNvSpPr>
            <a:spLocks noGrp="1"/>
          </p:cNvSpPr>
          <p:nvPr>
            <p:ph sz="quarter" idx="13"/>
          </p:nvPr>
        </p:nvSpPr>
        <p:spPr>
          <a:xfrm>
            <a:off x="396846" y="1786024"/>
            <a:ext cx="8558651" cy="4855338"/>
          </a:xfrm>
        </p:spPr>
        <p:txBody>
          <a:bodyPr>
            <a:normAutofit lnSpcReduction="10000"/>
          </a:bodyPr>
          <a:lstStyle/>
          <a:p>
            <a:pPr marL="45720" indent="0">
              <a:buNone/>
            </a:pPr>
            <a:r>
              <a:rPr lang="en-US" dirty="0">
                <a:latin typeface="Noteworthy Light"/>
                <a:cs typeface="Noteworthy Light"/>
              </a:rPr>
              <a:t>The Technology State Loan Library (TSLL) will be transitioning to 5 Regional Assistive Technology &amp; Universal Design for Learning Centers this summer. Each of these Regional AT &amp; UDL Centers will provide device loans and professional development resources in the areas of assistive technology and UDL. BEESS discretionary project staff, Local Assistive Technology Specialists (LATS), and Regional Local Assistive Technology Specialists (R-LATS) will be able to request and check out equipment online to use for assistive technology assessments/evaluations, accessible instructional materials assessments, learning technology trials, and classroom demonstrations.</a:t>
            </a:r>
          </a:p>
          <a:p>
            <a:endParaRPr lang="en-US" dirty="0">
              <a:latin typeface="Noteworthy Light"/>
              <a:cs typeface="Noteworthy Light"/>
            </a:endParaRPr>
          </a:p>
          <a:p>
            <a:pPr marL="45720" indent="0">
              <a:buNone/>
            </a:pPr>
            <a:r>
              <a:rPr lang="en-US" dirty="0">
                <a:latin typeface="Noteworthy Light"/>
                <a:cs typeface="Noteworthy Light"/>
              </a:rPr>
              <a:t>TSLL is in the process of collecting all of the materials that are currently on loan so the equipment can be moved to the new locations this summer. The Regional AT &amp; UDL Centers should be online by August, 2012. Additional information will be shared in July as the Centers become operational.</a:t>
            </a:r>
          </a:p>
        </p:txBody>
      </p:sp>
    </p:spTree>
    <p:extLst>
      <p:ext uri="{BB962C8B-B14F-4D97-AF65-F5344CB8AC3E}">
        <p14:creationId xmlns:p14="http://schemas.microsoft.com/office/powerpoint/2010/main" val="35631231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920" y="337077"/>
            <a:ext cx="7604705" cy="1143000"/>
          </a:xfrm>
        </p:spPr>
        <p:txBody>
          <a:bodyPr>
            <a:normAutofit/>
          </a:bodyPr>
          <a:lstStyle/>
          <a:p>
            <a:pPr marL="0" indent="0" algn="ctr">
              <a:buNone/>
            </a:pPr>
            <a:r>
              <a:rPr lang="en-US" dirty="0" smtClean="0">
                <a:latin typeface="Noteworthy Light"/>
                <a:cs typeface="Noteworthy Light"/>
              </a:rPr>
              <a:t>AT &amp; UDL Technology Center</a:t>
            </a:r>
            <a:endParaRPr lang="en-US" dirty="0">
              <a:latin typeface="Noteworthy Light"/>
              <a:cs typeface="Noteworthy Light"/>
            </a:endParaRPr>
          </a:p>
        </p:txBody>
      </p:sp>
      <p:sp>
        <p:nvSpPr>
          <p:cNvPr id="3" name="Content Placeholder 2"/>
          <p:cNvSpPr>
            <a:spLocks noGrp="1"/>
          </p:cNvSpPr>
          <p:nvPr>
            <p:ph sz="quarter" idx="13"/>
          </p:nvPr>
        </p:nvSpPr>
        <p:spPr>
          <a:xfrm>
            <a:off x="1143000" y="1961891"/>
            <a:ext cx="6400800" cy="4203197"/>
          </a:xfrm>
        </p:spPr>
        <p:txBody>
          <a:bodyPr>
            <a:normAutofit/>
          </a:bodyPr>
          <a:lstStyle/>
          <a:p>
            <a:pPr marL="45720" indent="0" algn="ctr">
              <a:buNone/>
            </a:pPr>
            <a:r>
              <a:rPr lang="en-US" sz="4000" dirty="0" smtClean="0">
                <a:latin typeface="Noteworthy Light"/>
                <a:cs typeface="Noteworthy Light"/>
              </a:rPr>
              <a:t>Survey</a:t>
            </a:r>
          </a:p>
          <a:p>
            <a:pPr marL="45720" indent="0" algn="ctr">
              <a:buNone/>
            </a:pPr>
            <a:endParaRPr lang="en-US" sz="4000" dirty="0" smtClean="0">
              <a:latin typeface="Noteworthy Light"/>
              <a:cs typeface="Noteworthy Light"/>
            </a:endParaRPr>
          </a:p>
          <a:p>
            <a:pPr marL="45720" indent="0" algn="ctr">
              <a:buNone/>
            </a:pPr>
            <a:r>
              <a:rPr lang="en-US" sz="4000" dirty="0" smtClean="0">
                <a:latin typeface="Noteworthy Light"/>
                <a:cs typeface="Noteworthy Light"/>
              </a:rPr>
              <a:t>Orders</a:t>
            </a:r>
          </a:p>
          <a:p>
            <a:pPr algn="ctr"/>
            <a:endParaRPr lang="en-US" sz="4000" dirty="0">
              <a:latin typeface="Noteworthy Light"/>
              <a:cs typeface="Noteworthy Light"/>
            </a:endParaRPr>
          </a:p>
          <a:p>
            <a:pPr marL="45720" indent="0" algn="ctr">
              <a:buNone/>
            </a:pPr>
            <a:r>
              <a:rPr lang="en-US" sz="4000" dirty="0" smtClean="0">
                <a:latin typeface="Noteworthy Light"/>
                <a:cs typeface="Noteworthy Light"/>
              </a:rPr>
              <a:t>Waiting list </a:t>
            </a:r>
            <a:endParaRPr lang="en-US" sz="4000" dirty="0" smtClean="0">
              <a:latin typeface="Noteworthy Light"/>
              <a:cs typeface="Noteworthy Light"/>
            </a:endParaRPr>
          </a:p>
        </p:txBody>
      </p:sp>
      <p:pic>
        <p:nvPicPr>
          <p:cNvPr id="4" name="Picture 2" descr="MC90023411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233" y="4109657"/>
            <a:ext cx="1922349" cy="254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970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12" y="284159"/>
            <a:ext cx="8251796" cy="1143000"/>
          </a:xfrm>
        </p:spPr>
        <p:txBody>
          <a:bodyPr>
            <a:normAutofit/>
          </a:bodyPr>
          <a:lstStyle/>
          <a:p>
            <a:pPr marL="0" indent="0" algn="ctr">
              <a:buNone/>
            </a:pPr>
            <a:r>
              <a:rPr lang="en-US" dirty="0" smtClean="0">
                <a:latin typeface="Noteworthy Light"/>
                <a:cs typeface="Noteworthy Light"/>
              </a:rPr>
              <a:t>Satellite Labs</a:t>
            </a:r>
            <a:endParaRPr lang="en-US" dirty="0">
              <a:latin typeface="Noteworthy Light"/>
              <a:cs typeface="Noteworthy Light"/>
            </a:endParaRPr>
          </a:p>
        </p:txBody>
      </p:sp>
      <p:sp>
        <p:nvSpPr>
          <p:cNvPr id="6" name="Content Placeholder 5"/>
          <p:cNvSpPr>
            <a:spLocks noGrp="1"/>
          </p:cNvSpPr>
          <p:nvPr>
            <p:ph sz="quarter" idx="13"/>
          </p:nvPr>
        </p:nvSpPr>
        <p:spPr>
          <a:xfrm>
            <a:off x="939203" y="1759564"/>
            <a:ext cx="7553307" cy="4899735"/>
          </a:xfrm>
        </p:spPr>
        <p:txBody>
          <a:bodyPr/>
          <a:lstStyle/>
          <a:p>
            <a:pPr marL="45720" indent="0" algn="ctr">
              <a:buNone/>
            </a:pPr>
            <a:r>
              <a:rPr lang="en-US" dirty="0" smtClean="0">
                <a:latin typeface="Noteworthy Light"/>
                <a:cs typeface="Noteworthy Light"/>
              </a:rPr>
              <a:t>2012 -2013</a:t>
            </a:r>
          </a:p>
          <a:p>
            <a:pPr marL="45720" indent="0" algn="ctr">
              <a:buNone/>
            </a:pPr>
            <a:endParaRPr lang="en-US" dirty="0">
              <a:latin typeface="Noteworthy Light"/>
              <a:cs typeface="Noteworthy Light"/>
            </a:endParaRPr>
          </a:p>
          <a:p>
            <a:pPr marL="45720" indent="0" algn="ctr">
              <a:lnSpc>
                <a:spcPct val="130000"/>
              </a:lnSpc>
              <a:buNone/>
            </a:pPr>
            <a:r>
              <a:rPr lang="en-US" sz="2800" dirty="0" smtClean="0">
                <a:latin typeface="Noteworthy Light"/>
                <a:cs typeface="Noteworthy Light"/>
              </a:rPr>
              <a:t>District responsibilities</a:t>
            </a:r>
          </a:p>
          <a:p>
            <a:pPr marL="45720" indent="0" algn="ctr">
              <a:lnSpc>
                <a:spcPct val="130000"/>
              </a:lnSpc>
              <a:buNone/>
            </a:pPr>
            <a:r>
              <a:rPr lang="en-US" sz="2800" dirty="0">
                <a:latin typeface="Noteworthy Light"/>
                <a:cs typeface="Noteworthy Light"/>
              </a:rPr>
              <a:t>Address </a:t>
            </a:r>
            <a:r>
              <a:rPr lang="en-US" sz="2800" dirty="0" smtClean="0">
                <a:latin typeface="Noteworthy Light"/>
                <a:cs typeface="Noteworthy Light"/>
              </a:rPr>
              <a:t>what materials need </a:t>
            </a:r>
            <a:r>
              <a:rPr lang="en-US" sz="2800" dirty="0">
                <a:latin typeface="Noteworthy Light"/>
                <a:cs typeface="Noteworthy Light"/>
              </a:rPr>
              <a:t>to be available </a:t>
            </a:r>
            <a:r>
              <a:rPr lang="en-US" sz="2800" dirty="0" smtClean="0">
                <a:latin typeface="Noteworthy Light"/>
                <a:cs typeface="Noteworthy Light"/>
              </a:rPr>
              <a:t>locally</a:t>
            </a:r>
          </a:p>
          <a:p>
            <a:pPr marL="45720" indent="0" algn="ctr">
              <a:lnSpc>
                <a:spcPct val="130000"/>
              </a:lnSpc>
              <a:buNone/>
            </a:pPr>
            <a:r>
              <a:rPr lang="en-US" sz="2800" dirty="0" smtClean="0">
                <a:latin typeface="Noteworthy Light"/>
                <a:cs typeface="Noteworthy Light"/>
              </a:rPr>
              <a:t>Tracking &amp; Data </a:t>
            </a:r>
            <a:endParaRPr lang="en-US" sz="2800" dirty="0">
              <a:latin typeface="Noteworthy Light"/>
              <a:cs typeface="Noteworthy Light"/>
            </a:endParaRPr>
          </a:p>
        </p:txBody>
      </p:sp>
      <p:pic>
        <p:nvPicPr>
          <p:cNvPr id="1026" name="Picture 2" descr="MC90023411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12" y="3948814"/>
            <a:ext cx="1910396" cy="2533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6772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195" y="284159"/>
            <a:ext cx="8730618" cy="1143000"/>
          </a:xfrm>
        </p:spPr>
        <p:txBody>
          <a:bodyPr>
            <a:normAutofit/>
          </a:bodyPr>
          <a:lstStyle/>
          <a:p>
            <a:pPr marL="0" indent="0" algn="ctr">
              <a:buNone/>
            </a:pPr>
            <a:r>
              <a:rPr lang="en-US" dirty="0" smtClean="0">
                <a:latin typeface="Noteworthy Light"/>
                <a:cs typeface="Noteworthy Light"/>
              </a:rPr>
              <a:t>Statewide Training &amp; Activities</a:t>
            </a:r>
            <a:endParaRPr lang="en-US" dirty="0">
              <a:latin typeface="Noteworthy Light"/>
              <a:cs typeface="Noteworthy Light"/>
            </a:endParaRPr>
          </a:p>
        </p:txBody>
      </p:sp>
      <p:sp>
        <p:nvSpPr>
          <p:cNvPr id="6" name="Content Placeholder 5"/>
          <p:cNvSpPr>
            <a:spLocks noGrp="1"/>
          </p:cNvSpPr>
          <p:nvPr>
            <p:ph sz="quarter" idx="13"/>
          </p:nvPr>
        </p:nvSpPr>
        <p:spPr>
          <a:xfrm>
            <a:off x="1288510" y="2077079"/>
            <a:ext cx="6400800" cy="4582220"/>
          </a:xfrm>
        </p:spPr>
        <p:txBody>
          <a:bodyPr/>
          <a:lstStyle/>
          <a:p>
            <a:pPr marL="45720" indent="0" algn="ctr">
              <a:buNone/>
            </a:pPr>
            <a:r>
              <a:rPr lang="en-US" dirty="0" smtClean="0">
                <a:latin typeface="Noteworthy Light"/>
                <a:cs typeface="Noteworthy Light"/>
              </a:rPr>
              <a:t>Fall</a:t>
            </a:r>
          </a:p>
          <a:p>
            <a:pPr marL="45720" indent="0" algn="ctr">
              <a:buNone/>
            </a:pPr>
            <a:r>
              <a:rPr lang="en-US" dirty="0" smtClean="0">
                <a:latin typeface="Noteworthy Light"/>
                <a:cs typeface="Noteworthy Light"/>
              </a:rPr>
              <a:t>Gail Van </a:t>
            </a:r>
            <a:r>
              <a:rPr lang="en-US" dirty="0" err="1" smtClean="0">
                <a:latin typeface="Noteworthy Light"/>
                <a:cs typeface="Noteworthy Light"/>
              </a:rPr>
              <a:t>Tatenhove</a:t>
            </a:r>
            <a:r>
              <a:rPr lang="en-US" dirty="0" smtClean="0">
                <a:latin typeface="Noteworthy Light"/>
                <a:cs typeface="Noteworthy Light"/>
              </a:rPr>
              <a:t> – PIXON</a:t>
            </a:r>
          </a:p>
          <a:p>
            <a:pPr marL="45720" indent="0" algn="ctr">
              <a:buNone/>
            </a:pPr>
            <a:endParaRPr lang="en-US" dirty="0">
              <a:latin typeface="Noteworthy Light"/>
              <a:cs typeface="Noteworthy Light"/>
            </a:endParaRPr>
          </a:p>
          <a:p>
            <a:pPr marL="45720" indent="0" algn="ctr">
              <a:buNone/>
            </a:pPr>
            <a:r>
              <a:rPr lang="en-US" dirty="0" smtClean="0">
                <a:latin typeface="Noteworthy Light"/>
                <a:cs typeface="Noteworthy Light"/>
              </a:rPr>
              <a:t>Winter</a:t>
            </a:r>
          </a:p>
          <a:p>
            <a:pPr marL="45720" indent="0" algn="ctr">
              <a:buNone/>
            </a:pPr>
            <a:r>
              <a:rPr lang="en-US" dirty="0" smtClean="0">
                <a:latin typeface="Noteworthy Light"/>
                <a:cs typeface="Noteworthy Light"/>
              </a:rPr>
              <a:t>Scott </a:t>
            </a:r>
            <a:r>
              <a:rPr lang="en-US" dirty="0" err="1" smtClean="0">
                <a:latin typeface="Noteworthy Light"/>
                <a:cs typeface="Noteworthy Light"/>
              </a:rPr>
              <a:t>Marfilius</a:t>
            </a:r>
            <a:endParaRPr lang="en-US" dirty="0" smtClean="0">
              <a:latin typeface="Noteworthy Light"/>
              <a:cs typeface="Noteworthy Light"/>
            </a:endParaRPr>
          </a:p>
          <a:p>
            <a:pPr marL="45720" indent="0" algn="ctr">
              <a:buNone/>
            </a:pPr>
            <a:endParaRPr lang="en-US" dirty="0">
              <a:latin typeface="Noteworthy Light"/>
              <a:cs typeface="Noteworthy Light"/>
            </a:endParaRPr>
          </a:p>
          <a:p>
            <a:pPr marL="45720" indent="0" algn="ctr">
              <a:buNone/>
            </a:pPr>
            <a:r>
              <a:rPr lang="en-US" dirty="0" smtClean="0">
                <a:latin typeface="Noteworthy Light"/>
                <a:cs typeface="Noteworthy Light"/>
              </a:rPr>
              <a:t>Spring</a:t>
            </a:r>
          </a:p>
          <a:p>
            <a:pPr marL="45720" indent="0" algn="ctr">
              <a:buNone/>
            </a:pPr>
            <a:r>
              <a:rPr lang="en-US" dirty="0" smtClean="0">
                <a:latin typeface="Noteworthy Light"/>
                <a:cs typeface="Noteworthy Light"/>
              </a:rPr>
              <a:t>Karen </a:t>
            </a:r>
            <a:r>
              <a:rPr lang="en-US" dirty="0" err="1" smtClean="0">
                <a:latin typeface="Noteworthy Light"/>
                <a:cs typeface="Noteworthy Light"/>
              </a:rPr>
              <a:t>Kangas</a:t>
            </a:r>
            <a:endParaRPr lang="en-US" dirty="0">
              <a:latin typeface="Noteworthy Light"/>
              <a:cs typeface="Noteworthy Light"/>
            </a:endParaRPr>
          </a:p>
        </p:txBody>
      </p:sp>
      <p:pic>
        <p:nvPicPr>
          <p:cNvPr id="1026" name="Picture 2" descr="MC90023411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553" y="4094343"/>
            <a:ext cx="1657786" cy="2198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3842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061" y="389997"/>
            <a:ext cx="7604705" cy="1143000"/>
          </a:xfrm>
        </p:spPr>
        <p:txBody>
          <a:bodyPr>
            <a:normAutofit/>
          </a:bodyPr>
          <a:lstStyle/>
          <a:p>
            <a:pPr marL="0" indent="0" algn="ctr">
              <a:buNone/>
            </a:pPr>
            <a:r>
              <a:rPr lang="en-US" dirty="0" smtClean="0">
                <a:latin typeface="Noteworthy Light"/>
                <a:cs typeface="Noteworthy Light"/>
              </a:rPr>
              <a:t>Computer Based FCAT</a:t>
            </a:r>
            <a:endParaRPr lang="en-US" dirty="0">
              <a:latin typeface="Noteworthy Light"/>
              <a:cs typeface="Noteworthy Light"/>
            </a:endParaRPr>
          </a:p>
        </p:txBody>
      </p:sp>
      <p:sp>
        <p:nvSpPr>
          <p:cNvPr id="3" name="Content Placeholder 2"/>
          <p:cNvSpPr>
            <a:spLocks noGrp="1"/>
          </p:cNvSpPr>
          <p:nvPr>
            <p:ph sz="quarter" idx="13"/>
          </p:nvPr>
        </p:nvSpPr>
        <p:spPr>
          <a:xfrm>
            <a:off x="119054" y="5424221"/>
            <a:ext cx="8919119" cy="1270060"/>
          </a:xfrm>
        </p:spPr>
        <p:txBody>
          <a:bodyPr>
            <a:normAutofit/>
          </a:bodyPr>
          <a:lstStyle/>
          <a:p>
            <a:r>
              <a:rPr lang="en-US" sz="2400" dirty="0" smtClean="0">
                <a:latin typeface="Noteworthy Light"/>
                <a:cs typeface="Noteworthy Light"/>
                <a:hlinkClick r:id="rId2" action="ppaction://hlinkfile"/>
              </a:rPr>
              <a:t>file://localhost/Users/janetgood/Dropbox/FCAT/CBTAccomm copy.pdf</a:t>
            </a:r>
            <a:endParaRPr lang="en-US" sz="2400" dirty="0">
              <a:latin typeface="Noteworthy Light"/>
              <a:cs typeface="Noteworthy Light"/>
            </a:endParaRPr>
          </a:p>
        </p:txBody>
      </p:sp>
      <p:sp>
        <p:nvSpPr>
          <p:cNvPr id="6" name="TextBox 5"/>
          <p:cNvSpPr txBox="1"/>
          <p:nvPr/>
        </p:nvSpPr>
        <p:spPr>
          <a:xfrm>
            <a:off x="238107" y="2434284"/>
            <a:ext cx="8800065" cy="2554545"/>
          </a:xfrm>
          <a:prstGeom prst="rect">
            <a:avLst/>
          </a:prstGeom>
          <a:noFill/>
        </p:spPr>
        <p:txBody>
          <a:bodyPr wrap="square" rtlCol="0">
            <a:spAutoFit/>
          </a:bodyPr>
          <a:lstStyle/>
          <a:p>
            <a:pPr algn="ctr"/>
            <a:r>
              <a:rPr lang="en-US" sz="3200" dirty="0" smtClean="0">
                <a:latin typeface="Noteworthy Light"/>
                <a:cs typeface="Noteworthy Light"/>
              </a:rPr>
              <a:t>A perspective on Pearson</a:t>
            </a:r>
          </a:p>
          <a:p>
            <a:pPr algn="ctr"/>
            <a:endParaRPr lang="en-US" sz="3200" dirty="0">
              <a:latin typeface="Noteworthy Light"/>
              <a:cs typeface="Noteworthy Light"/>
            </a:endParaRPr>
          </a:p>
          <a:p>
            <a:pPr algn="ctr"/>
            <a:r>
              <a:rPr lang="en-US" sz="3200" dirty="0" smtClean="0">
                <a:latin typeface="Noteworthy Light"/>
                <a:cs typeface="Noteworthy Light"/>
              </a:rPr>
              <a:t>Shari Hill</a:t>
            </a:r>
          </a:p>
          <a:p>
            <a:pPr algn="ctr"/>
            <a:endParaRPr lang="en-US" sz="3200" dirty="0">
              <a:latin typeface="Noteworthy Light"/>
              <a:cs typeface="Noteworthy Light"/>
            </a:endParaRPr>
          </a:p>
          <a:p>
            <a:pPr algn="ctr"/>
            <a:endParaRPr lang="en-US" sz="3200" dirty="0">
              <a:latin typeface="Noteworthy Light"/>
              <a:cs typeface="Noteworthy Light"/>
            </a:endParaRPr>
          </a:p>
        </p:txBody>
      </p:sp>
      <p:pic>
        <p:nvPicPr>
          <p:cNvPr id="7" name="Picture 2" descr="MC90023411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22" y="235536"/>
            <a:ext cx="1378491" cy="1828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61824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1696"/>
            <a:ext cx="9143999" cy="3285903"/>
          </a:xfrm>
        </p:spPr>
        <p:txBody>
          <a:bodyPr>
            <a:normAutofit fontScale="90000"/>
          </a:bodyPr>
          <a:lstStyle/>
          <a:p>
            <a:pPr marL="0" indent="0" algn="ctr">
              <a:buNone/>
            </a:pPr>
            <a:r>
              <a:rPr lang="en-US" dirty="0" smtClean="0">
                <a:latin typeface="Noteworthy Light"/>
                <a:cs typeface="Noteworthy Light"/>
              </a:rPr>
              <a:t/>
            </a:r>
            <a:br>
              <a:rPr lang="en-US" dirty="0" smtClean="0">
                <a:latin typeface="Noteworthy Light"/>
                <a:cs typeface="Noteworthy Light"/>
              </a:rPr>
            </a:br>
            <a:r>
              <a:rPr lang="en-US" sz="4400" dirty="0" smtClean="0">
                <a:latin typeface="Noteworthy Light"/>
                <a:cs typeface="Noteworthy Light"/>
              </a:rPr>
              <a:t>Protocol for Accommodations in Reading </a:t>
            </a:r>
            <a:r>
              <a:rPr lang="en-US" dirty="0" smtClean="0">
                <a:latin typeface="Noteworthy Light"/>
                <a:cs typeface="Noteworthy Light"/>
              </a:rPr>
              <a:t/>
            </a:r>
            <a:br>
              <a:rPr lang="en-US" dirty="0" smtClean="0">
                <a:latin typeface="Noteworthy Light"/>
                <a:cs typeface="Noteworthy Light"/>
              </a:rPr>
            </a:br>
            <a:r>
              <a:rPr lang="en-US" dirty="0" smtClean="0">
                <a:latin typeface="Noteworthy Light"/>
                <a:cs typeface="Noteworthy Light"/>
              </a:rPr>
              <a:t/>
            </a:r>
            <a:br>
              <a:rPr lang="en-US" dirty="0" smtClean="0">
                <a:latin typeface="Noteworthy Light"/>
                <a:cs typeface="Noteworthy Light"/>
              </a:rPr>
            </a:br>
            <a:r>
              <a:rPr lang="en-US" dirty="0" smtClean="0">
                <a:latin typeface="Noteworthy Light"/>
                <a:cs typeface="Noteworthy Light"/>
              </a:rPr>
              <a:t>PAR</a:t>
            </a:r>
            <a:endParaRPr lang="en-US" dirty="0">
              <a:latin typeface="Noteworthy Light"/>
              <a:cs typeface="Noteworthy Light"/>
            </a:endParaRPr>
          </a:p>
        </p:txBody>
      </p:sp>
      <p:sp>
        <p:nvSpPr>
          <p:cNvPr id="3" name="Content Placeholder 2"/>
          <p:cNvSpPr>
            <a:spLocks noGrp="1"/>
          </p:cNvSpPr>
          <p:nvPr>
            <p:ph sz="quarter" idx="13"/>
          </p:nvPr>
        </p:nvSpPr>
        <p:spPr>
          <a:xfrm>
            <a:off x="1486934" y="4368799"/>
            <a:ext cx="6400800" cy="1795451"/>
          </a:xfrm>
        </p:spPr>
        <p:txBody>
          <a:bodyPr>
            <a:normAutofit/>
          </a:bodyPr>
          <a:lstStyle/>
          <a:p>
            <a:pPr marL="45720" indent="0" algn="ctr">
              <a:buNone/>
            </a:pPr>
            <a:r>
              <a:rPr lang="en-US" sz="4000" dirty="0" smtClean="0">
                <a:latin typeface="Noteworthy Light"/>
                <a:cs typeface="Noteworthy Light"/>
              </a:rPr>
              <a:t>Kim Byrne</a:t>
            </a:r>
          </a:p>
          <a:p>
            <a:pPr marL="45720" indent="0" algn="ctr">
              <a:buNone/>
            </a:pPr>
            <a:r>
              <a:rPr lang="en-US" sz="4000" dirty="0" smtClean="0">
                <a:latin typeface="Noteworthy Light"/>
                <a:cs typeface="Noteworthy Light"/>
              </a:rPr>
              <a:t>OCPS</a:t>
            </a:r>
            <a:endParaRPr lang="en-US" sz="4000" dirty="0">
              <a:latin typeface="Noteworthy Light"/>
              <a:cs typeface="Noteworthy Light"/>
            </a:endParaRPr>
          </a:p>
        </p:txBody>
      </p:sp>
    </p:spTree>
    <p:extLst>
      <p:ext uri="{BB962C8B-B14F-4D97-AF65-F5344CB8AC3E}">
        <p14:creationId xmlns:p14="http://schemas.microsoft.com/office/powerpoint/2010/main" val="3131701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5" y="160020"/>
            <a:ext cx="7604705" cy="1871980"/>
          </a:xfrm>
        </p:spPr>
        <p:txBody>
          <a:bodyPr>
            <a:normAutofit/>
          </a:bodyPr>
          <a:lstStyle/>
          <a:p>
            <a:pPr marL="0" indent="0" algn="ctr">
              <a:buNone/>
            </a:pPr>
            <a:r>
              <a:rPr lang="en-US" dirty="0" smtClean="0">
                <a:latin typeface="Noteworthy Light"/>
                <a:cs typeface="Noteworthy Light"/>
              </a:rPr>
              <a:t/>
            </a:r>
            <a:br>
              <a:rPr lang="en-US" dirty="0" smtClean="0">
                <a:latin typeface="Noteworthy Light"/>
                <a:cs typeface="Noteworthy Light"/>
              </a:rPr>
            </a:br>
            <a:r>
              <a:rPr lang="en-US" sz="6000" dirty="0" smtClean="0">
                <a:latin typeface="Noteworthy Light"/>
                <a:cs typeface="Noteworthy Light"/>
              </a:rPr>
              <a:t>Break</a:t>
            </a:r>
            <a:endParaRPr lang="en-US" sz="6000" dirty="0">
              <a:latin typeface="Noteworthy Light"/>
              <a:cs typeface="Noteworthy Light"/>
            </a:endParaRPr>
          </a:p>
        </p:txBody>
      </p:sp>
      <p:pic>
        <p:nvPicPr>
          <p:cNvPr id="11" name="Content Placeholder 10"/>
          <p:cNvPicPr>
            <a:picLocks noGrp="1" noChangeAspect="1"/>
          </p:cNvPicPr>
          <p:nvPr>
            <p:ph sz="quarter" idx="13"/>
          </p:nvPr>
        </p:nvPicPr>
        <p:blipFill>
          <a:blip r:embed="rId2"/>
          <a:srcRect t="28793" b="28793"/>
          <a:stretch>
            <a:fillRect/>
          </a:stretch>
        </p:blipFill>
        <p:spPr>
          <a:xfrm>
            <a:off x="1775414" y="2597076"/>
            <a:ext cx="5947987" cy="3228907"/>
          </a:xfrm>
        </p:spPr>
      </p:pic>
    </p:spTree>
    <p:extLst>
      <p:ext uri="{BB962C8B-B14F-4D97-AF65-F5344CB8AC3E}">
        <p14:creationId xmlns:p14="http://schemas.microsoft.com/office/powerpoint/2010/main" val="29326702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Slipstream">
  <a:themeElements>
    <a:clrScheme name="Custom 1">
      <a:dk1>
        <a:sysClr val="windowText" lastClr="000000"/>
      </a:dk1>
      <a:lt1>
        <a:sysClr val="window" lastClr="FFFFFF"/>
      </a:lt1>
      <a:dk2>
        <a:srgbClr val="465466"/>
      </a:dk2>
      <a:lt2>
        <a:srgbClr val="BBD7F8"/>
      </a:lt2>
      <a:accent1>
        <a:srgbClr val="359CB6"/>
      </a:accent1>
      <a:accent2>
        <a:srgbClr val="0B1BBF"/>
      </a:accent2>
      <a:accent3>
        <a:srgbClr val="41A3AD"/>
      </a:accent3>
      <a:accent4>
        <a:srgbClr val="35ACA2"/>
      </a:accent4>
      <a:accent5>
        <a:srgbClr val="F5F624"/>
      </a:accent5>
      <a:accent6>
        <a:srgbClr val="AB2707"/>
      </a:accent6>
      <a:hlink>
        <a:srgbClr val="459CAE"/>
      </a:hlink>
      <a:folHlink>
        <a:srgbClr val="281CC0"/>
      </a:folHlink>
    </a:clrScheme>
    <a:fontScheme name="Slipstream">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333</TotalTime>
  <Words>526</Words>
  <Application>Microsoft Macintosh PowerPoint</Application>
  <PresentationFormat>On-screen Show (4:3)</PresentationFormat>
  <Paragraphs>105</Paragraphs>
  <Slides>20</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3" baseType="lpstr">
      <vt:lpstr>Slipstream</vt:lpstr>
      <vt:lpstr>Document</vt:lpstr>
      <vt:lpstr>Microsoft Word Document</vt:lpstr>
      <vt:lpstr>Region 3</vt:lpstr>
      <vt:lpstr>AT &amp; UDL Technology Center</vt:lpstr>
      <vt:lpstr>BEESS Weekly Memo</vt:lpstr>
      <vt:lpstr>AT &amp; UDL Technology Center</vt:lpstr>
      <vt:lpstr>Satellite Labs</vt:lpstr>
      <vt:lpstr>Statewide Training &amp; Activities</vt:lpstr>
      <vt:lpstr>Computer Based FCAT</vt:lpstr>
      <vt:lpstr> Protocol for Accommodations in Reading   PAR</vt:lpstr>
      <vt:lpstr> Break</vt:lpstr>
      <vt:lpstr>DAVE BUTLER</vt:lpstr>
      <vt:lpstr>LUNCH</vt:lpstr>
      <vt:lpstr>PowerPoint Presentation</vt:lpstr>
      <vt:lpstr>PowerPoint Presentation</vt:lpstr>
      <vt:lpstr>PowerPoint Presentation</vt:lpstr>
      <vt:lpstr>What can your techie do for you?</vt:lpstr>
      <vt:lpstr>Exploring New Territories</vt:lpstr>
      <vt:lpstr>PowerPoint Presentation</vt:lpstr>
      <vt:lpstr>What’s new &amp; exciting</vt:lpstr>
      <vt:lpstr>Up Dates &amp; Wrap Up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http://institute2011.wikispaces.com/</dc:title>
  <dc:creator>Janet Good</dc:creator>
  <cp:lastModifiedBy>Janet Good</cp:lastModifiedBy>
  <cp:revision>43</cp:revision>
  <cp:lastPrinted>2012-05-03T19:20:22Z</cp:lastPrinted>
  <dcterms:created xsi:type="dcterms:W3CDTF">2012-04-16T19:44:13Z</dcterms:created>
  <dcterms:modified xsi:type="dcterms:W3CDTF">2012-05-03T19:45:14Z</dcterms:modified>
</cp:coreProperties>
</file>